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9" r:id="rId3"/>
    <p:sldId id="258" r:id="rId4"/>
    <p:sldId id="260" r:id="rId5"/>
    <p:sldId id="279" r:id="rId6"/>
    <p:sldId id="261" r:id="rId7"/>
    <p:sldId id="262" r:id="rId8"/>
    <p:sldId id="263" r:id="rId9"/>
    <p:sldId id="264" r:id="rId10"/>
    <p:sldId id="265" r:id="rId11"/>
    <p:sldId id="280" r:id="rId12"/>
    <p:sldId id="266" r:id="rId13"/>
    <p:sldId id="281" r:id="rId14"/>
    <p:sldId id="282" r:id="rId15"/>
    <p:sldId id="267" r:id="rId16"/>
    <p:sldId id="276" r:id="rId17"/>
    <p:sldId id="27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A295D2-199D-4002-A3EA-A00B841B3032}" type="datetimeFigureOut">
              <a:rPr lang="en-US" smtClean="0"/>
              <a:pPr/>
              <a:t>10/1/2013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0093A-92BB-4868-8D80-1F881546A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4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6EA4B9-58F6-4DBF-9A46-2541D22CFFE8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8DFBB6-5147-40A2-83D8-0FEF2D51216A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420288-CCC9-4B34-B9D4-9CE63A3E4DB1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67F0F0-DE66-447E-B48E-8D4B2F684166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78F699-503B-44C7-87DC-AAC45C83646E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5CA201-C2B0-464C-940E-E886F21D88EE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3AA78F-7574-4AE1-A9A1-2D8B856A46B3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F19525-9596-4EEF-88A6-59A55F51268D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34443-6661-4B91-A42A-1C74BA52C501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353090-F754-4768-84AB-AC950D9A645C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1C39CF-3736-4EC3-A2C2-EC1B2367FD17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293FB8A-57A5-42DB-AEA4-27F2A1CD5FC7}" type="datetime1">
              <a:rPr lang="en-US" smtClean="0"/>
              <a:pPr/>
              <a:t>10/1/2013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jo/url?url=http://cs.fit.edu/~pkc/classes/dc/slides/ch4.pdf&amp;rct=j&amp;sa=U&amp;ei=gECETvzEFoOR0QWy3JTpDw&amp;ved=0CCEQFjAE&amp;q=ch4+for+Distributed+Systems:+Concets+and+Design%E2%80%8F&amp;usg=AFQjCNH5mrVrrDyJjMxf8a-N01NgvPXqQw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1066800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hlinkClick r:id="rId2"/>
              </a:rPr>
              <a:t>Chapter </a:t>
            </a:r>
            <a:r>
              <a:rPr lang="en-US" b="1" dirty="0">
                <a:hlinkClick r:id="rId2"/>
              </a:rPr>
              <a:t>4: </a:t>
            </a:r>
            <a:r>
              <a:rPr lang="en-US" b="1" dirty="0" err="1">
                <a:hlinkClick r:id="rId2"/>
              </a:rPr>
              <a:t>Interprocess</a:t>
            </a:r>
            <a:r>
              <a:rPr lang="en-US" b="1" dirty="0">
                <a:hlinkClick r:id="rId2"/>
              </a:rPr>
              <a:t> Communication</a:t>
            </a:r>
            <a:r>
              <a:rPr lang="en-US" b="1" dirty="0" smtClean="0">
                <a:hlinkClick r:id="rId2"/>
              </a:rPr>
              <a:t>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Pages </a:t>
            </a:r>
            <a:r>
              <a:rPr lang="en-US" dirty="0" smtClean="0"/>
              <a:t>145 - 172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External Data </a:t>
            </a:r>
            <a:r>
              <a:rPr lang="en-US" dirty="0" smtClean="0"/>
              <a:t>Representation and </a:t>
            </a:r>
            <a:r>
              <a:rPr lang="en-US" dirty="0" err="1" smtClean="0"/>
              <a:t>Marshalling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 different ways to represent </a:t>
            </a:r>
            <a:r>
              <a:rPr lang="en-US" dirty="0" err="1"/>
              <a:t>int</a:t>
            </a:r>
            <a:r>
              <a:rPr lang="en-US" dirty="0"/>
              <a:t>, float, char... (internally)</a:t>
            </a:r>
          </a:p>
          <a:p>
            <a:r>
              <a:rPr lang="en-US" dirty="0"/>
              <a:t> byte ordering for integers</a:t>
            </a:r>
          </a:p>
          <a:p>
            <a:pPr lvl="1"/>
            <a:r>
              <a:rPr lang="en-US" dirty="0"/>
              <a:t>big-endian: most significant byte first</a:t>
            </a:r>
          </a:p>
          <a:p>
            <a:pPr lvl="1"/>
            <a:r>
              <a:rPr lang="en-US" dirty="0"/>
              <a:t>small-</a:t>
            </a:r>
            <a:r>
              <a:rPr lang="en-US" dirty="0" err="1"/>
              <a:t>endian</a:t>
            </a:r>
            <a:r>
              <a:rPr lang="en-US" dirty="0"/>
              <a:t>: least significant byte first</a:t>
            </a:r>
          </a:p>
          <a:p>
            <a:r>
              <a:rPr lang="en-US" dirty="0"/>
              <a:t> standard external data representation</a:t>
            </a:r>
          </a:p>
          <a:p>
            <a:pPr lvl="1"/>
            <a:r>
              <a:rPr lang="en-US" dirty="0"/>
              <a:t>marshal before sending, </a:t>
            </a:r>
            <a:r>
              <a:rPr lang="en-US" dirty="0" err="1"/>
              <a:t>unmarshal</a:t>
            </a:r>
            <a:r>
              <a:rPr lang="en-US" dirty="0"/>
              <a:t> before receiving</a:t>
            </a:r>
          </a:p>
          <a:p>
            <a:r>
              <a:rPr lang="en-US" dirty="0"/>
              <a:t> send in sender's format and indicates what format, </a:t>
            </a:r>
            <a:r>
              <a:rPr lang="en-US" dirty="0" smtClean="0"/>
              <a:t>receivers translate </a:t>
            </a:r>
            <a:r>
              <a:rPr lang="en-US" dirty="0"/>
              <a:t>if necessary</a:t>
            </a:r>
          </a:p>
          <a:p>
            <a:r>
              <a:rPr lang="en-US" dirty="0"/>
              <a:t> External data representation</a:t>
            </a:r>
          </a:p>
          <a:p>
            <a:pPr lvl="1"/>
            <a:r>
              <a:rPr lang="en-US" dirty="0" smtClean="0"/>
              <a:t>CORBA's </a:t>
            </a:r>
            <a:r>
              <a:rPr lang="en-US" dirty="0"/>
              <a:t>Common Data Representation (CDR)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Java's </a:t>
            </a:r>
            <a:r>
              <a:rPr lang="en-US" dirty="0">
                <a:solidFill>
                  <a:srgbClr val="FF0000"/>
                </a:solidFill>
              </a:rPr>
              <a:t>object </a:t>
            </a:r>
            <a:r>
              <a:rPr lang="en-US" dirty="0" smtClean="0">
                <a:solidFill>
                  <a:srgbClr val="FF0000"/>
                </a:solidFill>
              </a:rPr>
              <a:t>serialization self </a:t>
            </a:r>
            <a:r>
              <a:rPr lang="en-US" dirty="0" smtClean="0">
                <a:solidFill>
                  <a:srgbClr val="FF0000"/>
                </a:solidFill>
              </a:rPr>
              <a:t>study</a:t>
            </a:r>
          </a:p>
          <a:p>
            <a:pPr lvl="1"/>
            <a:r>
              <a:rPr lang="en-US" dirty="0"/>
              <a:t>Extensible Markup Language (XML) </a:t>
            </a:r>
            <a:endParaRPr lang="en-US" dirty="0"/>
          </a:p>
          <a:p>
            <a:pPr lvl="1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CORBA IDL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724" y="2214563"/>
            <a:ext cx="5781675" cy="342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9763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CORBA IDL compiler generates marshalling </a:t>
            </a:r>
            <a:r>
              <a:rPr lang="en-US" sz="3600" b="1" dirty="0" smtClean="0"/>
              <a:t>and </a:t>
            </a:r>
            <a:r>
              <a:rPr lang="en-US" sz="3600" b="1" dirty="0" err="1" smtClean="0"/>
              <a:t>unmarshalling</a:t>
            </a:r>
            <a:r>
              <a:rPr lang="en-US" sz="3600" b="1" dirty="0" smtClean="0"/>
              <a:t> </a:t>
            </a:r>
            <a:r>
              <a:rPr lang="en-US" sz="3600" b="1" dirty="0"/>
              <a:t>routines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38200"/>
          </a:xfrm>
        </p:spPr>
        <p:txBody>
          <a:bodyPr/>
          <a:lstStyle/>
          <a:p>
            <a:r>
              <a:rPr lang="en-US" dirty="0" err="1" smtClean="0"/>
              <a:t>Struct</a:t>
            </a:r>
            <a:r>
              <a:rPr lang="en-US" dirty="0" smtClean="0"/>
              <a:t>. </a:t>
            </a:r>
            <a:r>
              <a:rPr lang="en-US" dirty="0"/>
              <a:t>with string, string, unsigned long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514600"/>
            <a:ext cx="66294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Extensible Markup Language (XML)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447800"/>
            <a:ext cx="65532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79783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Extensible Markup Language (XML)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XML namespaces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86000"/>
            <a:ext cx="48768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3276600"/>
            <a:ext cx="59436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7166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External Data Representation </a:t>
            </a:r>
            <a:r>
              <a:rPr lang="en-US" dirty="0" smtClean="0"/>
              <a:t>(2</a:t>
            </a:r>
            <a:r>
              <a:rPr lang="en-US" dirty="0"/>
              <a:t>): Remote object 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call methods on a remote object (CORBA, </a:t>
            </a:r>
            <a:r>
              <a:rPr lang="en-US" dirty="0" smtClean="0"/>
              <a:t>Java, </a:t>
            </a:r>
            <a:r>
              <a:rPr lang="en-US" dirty="0" smtClean="0"/>
              <a:t>..)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424" y="2781300"/>
            <a:ext cx="6276976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Multicast </a:t>
            </a:r>
            <a:r>
              <a:rPr lang="en-US" dirty="0" smtClean="0"/>
              <a:t>communication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IP-multicast</a:t>
            </a:r>
          </a:p>
          <a:p>
            <a:r>
              <a:rPr lang="en-US" dirty="0" smtClean="0"/>
              <a:t>Failure model for multicast datagrams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04800"/>
            <a:ext cx="7848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Multicast </a:t>
            </a:r>
            <a:r>
              <a:rPr lang="en-US" dirty="0" smtClean="0"/>
              <a:t>communication </a:t>
            </a:r>
            <a:r>
              <a:rPr lang="en-US" dirty="0" smtClean="0"/>
              <a:t>: </a:t>
            </a:r>
            <a:r>
              <a:rPr lang="en-US" dirty="0" smtClean="0"/>
              <a:t>IP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smtClean="0"/>
              <a:t>Class </a:t>
            </a:r>
            <a:r>
              <a:rPr lang="en-US" dirty="0" smtClean="0"/>
              <a:t>D addresses, first four bits are 1110 in </a:t>
            </a:r>
            <a:r>
              <a:rPr lang="en-US" dirty="0" smtClean="0"/>
              <a:t>IPv4</a:t>
            </a:r>
            <a:endParaRPr lang="en-US" dirty="0" smtClean="0"/>
          </a:p>
          <a:p>
            <a:r>
              <a:rPr lang="en-US" dirty="0" smtClean="0"/>
              <a:t>multicast </a:t>
            </a:r>
            <a:r>
              <a:rPr lang="en-US" dirty="0" smtClean="0"/>
              <a:t>routers: route messages to out-going links that have members</a:t>
            </a:r>
          </a:p>
          <a:p>
            <a:r>
              <a:rPr lang="en-US" dirty="0" smtClean="0"/>
              <a:t> multicast address allocation</a:t>
            </a:r>
          </a:p>
          <a:p>
            <a:pPr lvl="1"/>
            <a:r>
              <a:rPr lang="en-US" dirty="0" smtClean="0"/>
              <a:t>permanent</a:t>
            </a:r>
          </a:p>
          <a:p>
            <a:pPr lvl="1"/>
            <a:r>
              <a:rPr lang="en-US" dirty="0" smtClean="0"/>
              <a:t>temporary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Introduction.</a:t>
            </a:r>
          </a:p>
          <a:p>
            <a:r>
              <a:rPr lang="en-US" dirty="0" smtClean="0"/>
              <a:t>The API for internet protocols</a:t>
            </a:r>
          </a:p>
          <a:p>
            <a:r>
              <a:rPr lang="en-US" dirty="0" smtClean="0"/>
              <a:t>External Data representation and marshaling</a:t>
            </a:r>
          </a:p>
          <a:p>
            <a:r>
              <a:rPr lang="en-US" dirty="0" smtClean="0"/>
              <a:t>Multicast communication.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Middleware layers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524000"/>
            <a:ext cx="7786055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API for Internet Protocols </a:t>
            </a:r>
            <a:r>
              <a:rPr lang="en-US" dirty="0" smtClean="0"/>
              <a:t>: characteristics of </a:t>
            </a:r>
            <a:r>
              <a:rPr lang="en-US" dirty="0" err="1" smtClean="0"/>
              <a:t>interprocess</a:t>
            </a:r>
            <a:r>
              <a:rPr lang="en-US" dirty="0" smtClean="0"/>
              <a:t>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8229600" cy="5029200"/>
          </a:xfrm>
        </p:spPr>
        <p:txBody>
          <a:bodyPr>
            <a:noAutofit/>
          </a:bodyPr>
          <a:lstStyle/>
          <a:p>
            <a:r>
              <a:rPr lang="en-US" sz="2000" dirty="0"/>
              <a:t>synchronous and asynchronous communication</a:t>
            </a:r>
          </a:p>
          <a:p>
            <a:pPr lvl="1"/>
            <a:r>
              <a:rPr lang="en-US" sz="2000" dirty="0"/>
              <a:t>blocking send: waits until the corresponding receive is issued</a:t>
            </a:r>
          </a:p>
          <a:p>
            <a:pPr lvl="1"/>
            <a:r>
              <a:rPr lang="en-US" sz="2000" dirty="0"/>
              <a:t>non-blocking send: sends and moves on</a:t>
            </a:r>
          </a:p>
          <a:p>
            <a:pPr lvl="1"/>
            <a:r>
              <a:rPr lang="en-US" sz="2000" dirty="0"/>
              <a:t>blocking receive: waits until the </a:t>
            </a:r>
            <a:r>
              <a:rPr lang="en-US" sz="2000" dirty="0" err="1"/>
              <a:t>msg</a:t>
            </a:r>
            <a:r>
              <a:rPr lang="en-US" sz="2000" dirty="0"/>
              <a:t> is received</a:t>
            </a:r>
          </a:p>
          <a:p>
            <a:pPr lvl="1"/>
            <a:r>
              <a:rPr lang="en-US" sz="2000" dirty="0"/>
              <a:t>non-blocking receive: if the </a:t>
            </a:r>
            <a:r>
              <a:rPr lang="en-US" sz="2000" dirty="0" err="1"/>
              <a:t>msg</a:t>
            </a:r>
            <a:r>
              <a:rPr lang="en-US" sz="2000" dirty="0"/>
              <a:t> is not here, moves on</a:t>
            </a:r>
          </a:p>
          <a:p>
            <a:pPr lvl="1"/>
            <a:r>
              <a:rPr lang="en-US" sz="2000" dirty="0"/>
              <a:t>synchronous: blocking send and receive</a:t>
            </a:r>
          </a:p>
          <a:p>
            <a:pPr lvl="1"/>
            <a:r>
              <a:rPr lang="en-US" sz="2000" dirty="0"/>
              <a:t>asynchronous: non-blocking send and blocking or non-blocking </a:t>
            </a:r>
            <a:r>
              <a:rPr lang="en-US" sz="2000" dirty="0" smtClean="0"/>
              <a:t>receive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API for Internet Protocols </a:t>
            </a:r>
            <a:r>
              <a:rPr lang="en-US" dirty="0" smtClean="0"/>
              <a:t>: characteristics of </a:t>
            </a:r>
            <a:r>
              <a:rPr lang="en-US" dirty="0" err="1" smtClean="0"/>
              <a:t>interprocess</a:t>
            </a:r>
            <a:r>
              <a:rPr lang="en-US" dirty="0" smtClean="0"/>
              <a:t>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28800"/>
            <a:ext cx="8229600" cy="5029200"/>
          </a:xfrm>
        </p:spPr>
        <p:txBody>
          <a:bodyPr>
            <a:noAutofit/>
          </a:bodyPr>
          <a:lstStyle/>
          <a:p>
            <a:r>
              <a:rPr lang="en-US" sz="1800" dirty="0" smtClean="0"/>
              <a:t>Message </a:t>
            </a:r>
            <a:r>
              <a:rPr lang="en-US" sz="1800" dirty="0"/>
              <a:t>Destination</a:t>
            </a:r>
          </a:p>
          <a:p>
            <a:pPr lvl="1"/>
            <a:r>
              <a:rPr lang="en-US" sz="1800" dirty="0"/>
              <a:t>IP address + port: one receiver, many senders</a:t>
            </a:r>
          </a:p>
          <a:p>
            <a:pPr lvl="1"/>
            <a:r>
              <a:rPr lang="en-US" sz="1800" dirty="0"/>
              <a:t>Location transparency</a:t>
            </a:r>
          </a:p>
          <a:p>
            <a:pPr lvl="2"/>
            <a:r>
              <a:rPr lang="en-US" sz="1800" dirty="0"/>
              <a:t>name server or binder: translate service to location</a:t>
            </a:r>
          </a:p>
          <a:p>
            <a:pPr lvl="2"/>
            <a:r>
              <a:rPr lang="en-US" sz="1800" dirty="0"/>
              <a:t>OS (e.g. Mach): provides location-independent identifier mapping to lower-lever addresses</a:t>
            </a:r>
          </a:p>
          <a:p>
            <a:pPr lvl="1"/>
            <a:r>
              <a:rPr lang="en-US" sz="1800" dirty="0"/>
              <a:t>send directly to processes (e.g. V System)</a:t>
            </a:r>
          </a:p>
          <a:p>
            <a:pPr lvl="1"/>
            <a:r>
              <a:rPr lang="en-US" sz="1800" dirty="0"/>
              <a:t>multicast to a group of processes (e.g. </a:t>
            </a:r>
            <a:r>
              <a:rPr lang="en-US" sz="1800" dirty="0" err="1"/>
              <a:t>Chorous</a:t>
            </a:r>
            <a:r>
              <a:rPr lang="en-US" sz="1800" dirty="0"/>
              <a:t>)</a:t>
            </a:r>
          </a:p>
          <a:p>
            <a:r>
              <a:rPr lang="en-US" sz="1800" dirty="0"/>
              <a:t> Reliability</a:t>
            </a:r>
          </a:p>
          <a:p>
            <a:r>
              <a:rPr lang="en-US" sz="1800" dirty="0"/>
              <a:t> Ordering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129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API for the Internet </a:t>
            </a:r>
            <a:r>
              <a:rPr lang="en-US" dirty="0" smtClean="0"/>
              <a:t>Protocols: </a:t>
            </a:r>
            <a:r>
              <a:rPr lang="en-US" dirty="0"/>
              <a:t>Sockets and 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19200"/>
          </a:xfrm>
        </p:spPr>
        <p:txBody>
          <a:bodyPr/>
          <a:lstStyle/>
          <a:p>
            <a:r>
              <a:rPr lang="en-US" dirty="0"/>
              <a:t>programming abstraction for UDP/TCP</a:t>
            </a:r>
          </a:p>
          <a:p>
            <a:r>
              <a:rPr lang="en-US" dirty="0"/>
              <a:t>originated from BSD UNIX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5326" y="3086100"/>
            <a:ext cx="8029074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6219825"/>
            <a:ext cx="7162800" cy="309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API for Internet </a:t>
            </a:r>
            <a:r>
              <a:rPr lang="en-US" dirty="0" smtClean="0"/>
              <a:t>Protocols: </a:t>
            </a:r>
            <a:r>
              <a:rPr lang="en-US" dirty="0"/>
              <a:t>UDP Datagram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8229600" cy="3962400"/>
          </a:xfrm>
        </p:spPr>
        <p:txBody>
          <a:bodyPr>
            <a:noAutofit/>
          </a:bodyPr>
          <a:lstStyle/>
          <a:p>
            <a:r>
              <a:rPr lang="en-US" sz="2000" dirty="0"/>
              <a:t>message size: up to 2</a:t>
            </a:r>
            <a:r>
              <a:rPr lang="en-US" sz="2000" baseline="30000" dirty="0"/>
              <a:t>16</a:t>
            </a:r>
            <a:r>
              <a:rPr lang="en-US" sz="2000" dirty="0"/>
              <a:t>, usually restrict to 8K</a:t>
            </a:r>
          </a:p>
          <a:p>
            <a:r>
              <a:rPr lang="en-US" sz="2000" dirty="0"/>
              <a:t> blocking: non-blocking send, blocking receive</a:t>
            </a:r>
          </a:p>
          <a:p>
            <a:r>
              <a:rPr lang="en-US" sz="2000" dirty="0"/>
              <a:t> timeouts: timeout on blocking receive</a:t>
            </a:r>
          </a:p>
          <a:p>
            <a:r>
              <a:rPr lang="en-US" sz="2000" dirty="0"/>
              <a:t> receive from any: doesn't specify sender origin (possible </a:t>
            </a:r>
            <a:r>
              <a:rPr lang="en-US" sz="2000" dirty="0" smtClean="0"/>
              <a:t>to  specify </a:t>
            </a:r>
            <a:r>
              <a:rPr lang="en-US" sz="2000" dirty="0"/>
              <a:t>a particular host for send and receive)</a:t>
            </a:r>
          </a:p>
          <a:p>
            <a:r>
              <a:rPr lang="en-US" sz="2000" dirty="0"/>
              <a:t> failure model:</a:t>
            </a:r>
          </a:p>
          <a:p>
            <a:pPr lvl="1"/>
            <a:r>
              <a:rPr lang="en-US" sz="2000" dirty="0"/>
              <a:t>omission failures: can be dropped</a:t>
            </a:r>
          </a:p>
          <a:p>
            <a:pPr lvl="1"/>
            <a:r>
              <a:rPr lang="en-US" sz="2000" dirty="0"/>
              <a:t>ordering: can be out of order</a:t>
            </a:r>
          </a:p>
          <a:p>
            <a:r>
              <a:rPr lang="en-US" sz="2000" dirty="0"/>
              <a:t> use of </a:t>
            </a:r>
            <a:r>
              <a:rPr lang="en-US" sz="2000" dirty="0" smtClean="0"/>
              <a:t>UDP </a:t>
            </a:r>
            <a:endParaRPr lang="en-US" sz="2000" dirty="0"/>
          </a:p>
          <a:p>
            <a:pPr lvl="1"/>
            <a:r>
              <a:rPr lang="en-US" sz="2000" dirty="0" smtClean="0"/>
              <a:t>DNS and less </a:t>
            </a:r>
            <a:r>
              <a:rPr lang="en-US" sz="2000" dirty="0"/>
              <a:t>overhead: no state information, extra messages, latency due </a:t>
            </a:r>
            <a:r>
              <a:rPr lang="en-US" sz="2000" dirty="0" smtClean="0"/>
              <a:t>to start </a:t>
            </a:r>
            <a:r>
              <a:rPr lang="en-US" sz="2000" dirty="0"/>
              <a:t>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1" y="5638800"/>
            <a:ext cx="670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API for Internet Protocols </a:t>
            </a:r>
            <a:r>
              <a:rPr lang="en-US" dirty="0" smtClean="0"/>
              <a:t>: </a:t>
            </a:r>
            <a:r>
              <a:rPr lang="en-US" dirty="0"/>
              <a:t>TCP stream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>
                <a:cs typeface="Times New Roman" pitchFamily="18" charset="0"/>
              </a:rPr>
              <a:t>message size: unlimited</a:t>
            </a:r>
          </a:p>
          <a:p>
            <a:r>
              <a:rPr lang="en-US" sz="2400" dirty="0">
                <a:cs typeface="Times New Roman" pitchFamily="18" charset="0"/>
              </a:rPr>
              <a:t> lost messages</a:t>
            </a:r>
            <a:r>
              <a:rPr lang="en-US" sz="2400" dirty="0" smtClean="0">
                <a:cs typeface="Times New Roman" pitchFamily="18" charset="0"/>
              </a:rPr>
              <a:t>:</a:t>
            </a:r>
          </a:p>
          <a:p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flow </a:t>
            </a:r>
            <a:r>
              <a:rPr lang="en-US" sz="2400" dirty="0" smtClean="0">
                <a:cs typeface="Times New Roman" pitchFamily="18" charset="0"/>
              </a:rPr>
              <a:t>control</a:t>
            </a:r>
            <a:endParaRPr lang="en-US" sz="2400" dirty="0">
              <a:cs typeface="Times New Roman" pitchFamily="18" charset="0"/>
            </a:endParaRPr>
          </a:p>
          <a:p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message duplication and </a:t>
            </a:r>
            <a:r>
              <a:rPr lang="en-US" sz="2400" dirty="0" smtClean="0">
                <a:cs typeface="Times New Roman" pitchFamily="18" charset="0"/>
              </a:rPr>
              <a:t>ordering</a:t>
            </a:r>
            <a:endParaRPr lang="en-US" sz="2400" dirty="0">
              <a:cs typeface="Times New Roman" pitchFamily="18" charset="0"/>
            </a:endParaRPr>
          </a:p>
          <a:p>
            <a:r>
              <a:rPr lang="en-US" sz="2400" dirty="0">
                <a:cs typeface="Times New Roman" pitchFamily="18" charset="0"/>
              </a:rPr>
              <a:t> message </a:t>
            </a:r>
            <a:r>
              <a:rPr lang="en-US" sz="2400" dirty="0" smtClean="0">
                <a:cs typeface="Times New Roman" pitchFamily="18" charset="0"/>
              </a:rPr>
              <a:t>destination</a:t>
            </a:r>
          </a:p>
          <a:p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matching of data </a:t>
            </a:r>
            <a:r>
              <a:rPr lang="en-US" sz="2400" dirty="0" smtClean="0">
                <a:cs typeface="Times New Roman" pitchFamily="18" charset="0"/>
              </a:rPr>
              <a:t>items</a:t>
            </a:r>
          </a:p>
          <a:p>
            <a:r>
              <a:rPr lang="en-US" sz="2400" dirty="0">
                <a:cs typeface="Times New Roman" pitchFamily="18" charset="0"/>
              </a:rPr>
              <a:t>blocking</a:t>
            </a:r>
          </a:p>
          <a:p>
            <a:r>
              <a:rPr lang="en-US" sz="2400" dirty="0">
                <a:cs typeface="Times New Roman" pitchFamily="18" charset="0"/>
              </a:rPr>
              <a:t> Threads</a:t>
            </a:r>
          </a:p>
          <a:p>
            <a:pPr marL="82296" indent="0">
              <a:buNone/>
            </a:pPr>
            <a:endParaRPr lang="en-US" sz="2400" dirty="0">
              <a:cs typeface="Times New Roman" pitchFamily="18" charset="0"/>
            </a:endParaRPr>
          </a:p>
          <a:p>
            <a:endParaRPr lang="en-US" sz="2400" dirty="0"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API for Internet Protocols : TCP stream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82296" indent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failure model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checksum to detect and reject corrupt packets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sequence # to deal with lost and out-of-order packets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connection broken if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ack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not received when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timeout</a:t>
            </a:r>
          </a:p>
          <a:p>
            <a:pPr lvl="1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Use of TCP</a:t>
            </a:r>
          </a:p>
          <a:p>
            <a:pPr marL="402336" lvl="1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HTTP,FTP,Telnet,SMTP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JAVA API for TCP streams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ServerSocket,Socket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658368" lvl="2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591</TotalTime>
  <Words>552</Words>
  <Application>Microsoft Office PowerPoint</Application>
  <PresentationFormat>On-screen Show (4:3)</PresentationFormat>
  <Paragraphs>106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Solstice</vt:lpstr>
      <vt:lpstr>Chapter 4: Interprocess Communication‏</vt:lpstr>
      <vt:lpstr>Objectives  </vt:lpstr>
      <vt:lpstr>Middleware layers</vt:lpstr>
      <vt:lpstr>API for Internet Protocols : characteristics of interprocess communication</vt:lpstr>
      <vt:lpstr>API for Internet Protocols : characteristics of interprocess communication</vt:lpstr>
      <vt:lpstr>API for the Internet Protocols: Sockets and ports</vt:lpstr>
      <vt:lpstr>API for Internet Protocols: UDP Datagram</vt:lpstr>
      <vt:lpstr>API for Internet Protocols : TCP stream</vt:lpstr>
      <vt:lpstr>API for Internet Protocols : TCP stream</vt:lpstr>
      <vt:lpstr>External Data Representation and Marshalling</vt:lpstr>
      <vt:lpstr>CORBA IDL</vt:lpstr>
      <vt:lpstr>CORBA IDL compiler generates marshalling and unmarshalling routines</vt:lpstr>
      <vt:lpstr>Extensible Markup Language (XML)  </vt:lpstr>
      <vt:lpstr>Extensible Markup Language (XML)  </vt:lpstr>
      <vt:lpstr>External Data Representation (2): Remote object reference</vt:lpstr>
      <vt:lpstr>Multicast communication </vt:lpstr>
      <vt:lpstr>Multicast communication : IP multicast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ahmed</dc:creator>
  <cp:lastModifiedBy>Administrator</cp:lastModifiedBy>
  <cp:revision>60</cp:revision>
  <dcterms:created xsi:type="dcterms:W3CDTF">2011-09-29T09:35:22Z</dcterms:created>
  <dcterms:modified xsi:type="dcterms:W3CDTF">2013-10-01T09:28:52Z</dcterms:modified>
</cp:coreProperties>
</file>