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4"/>
  </p:notesMasterIdLst>
  <p:sldIdLst>
    <p:sldId id="256" r:id="rId2"/>
    <p:sldId id="272" r:id="rId3"/>
    <p:sldId id="258" r:id="rId4"/>
    <p:sldId id="259" r:id="rId5"/>
    <p:sldId id="260" r:id="rId6"/>
    <p:sldId id="273" r:id="rId7"/>
    <p:sldId id="262" r:id="rId8"/>
    <p:sldId id="263" r:id="rId9"/>
    <p:sldId id="274" r:id="rId10"/>
    <p:sldId id="275" r:id="rId11"/>
    <p:sldId id="264" r:id="rId12"/>
    <p:sldId id="265" r:id="rId13"/>
    <p:sldId id="266" r:id="rId14"/>
    <p:sldId id="267" r:id="rId15"/>
    <p:sldId id="268" r:id="rId16"/>
    <p:sldId id="269" r:id="rId17"/>
    <p:sldId id="276" r:id="rId18"/>
    <p:sldId id="277" r:id="rId19"/>
    <p:sldId id="278" r:id="rId20"/>
    <p:sldId id="270" r:id="rId21"/>
    <p:sldId id="271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56F9C-2684-4B7C-BA5F-1DC2F68598F4}" type="datetimeFigureOut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E482A-D6A2-4D99-9086-330B40947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982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1997603-22EC-4BA5-8153-A409D188C2C7}" type="slidenum">
              <a:rPr lang="en-GB"/>
              <a:pPr/>
              <a:t>13</a:t>
            </a:fld>
            <a:endParaRPr lang="en-GB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ECD3A07-C52F-4600-9890-E79B3F1C662D}" type="slidenum">
              <a:rPr lang="en-GB"/>
              <a:pPr/>
              <a:t>14</a:t>
            </a:fld>
            <a:endParaRPr lang="en-GB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C4DC415-FEE8-480C-8A50-9D0CD244EB20}" type="slidenum">
              <a:rPr lang="en-GB"/>
              <a:pPr/>
              <a:t>15</a:t>
            </a:fld>
            <a:endParaRPr lang="en-GB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F07897D-D14F-43FC-8F43-714ADB8534AD}" type="slidenum">
              <a:rPr lang="en-GB"/>
              <a:pPr/>
              <a:t>16</a:t>
            </a:fld>
            <a:endParaRPr lang="en-GB"/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258E3F-1282-4344-845D-8B14214E2C2E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90ED00-74F8-4EA0-912B-61290AA3F4E3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EDE0F-5991-41E3-9417-1765361A11E3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6425" cy="45243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Ryerson University                                              CPS8304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15CC-4989-4F30-9EF2-3828AA17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D962E4-8CE9-4A5D-98EF-BFB788217D77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659030-4A48-49C9-83D7-2334F8F6EA1A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F94A31-118C-4600-A3BA-7AF1447CB59F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7C0B54-9919-4D2C-AE21-8FDDD868434C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C17D71-2A8E-4F41-BCB9-DF81049F5B81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5A0ED-AA90-45B7-B303-B2353CC4CA06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773582-4B20-4969-9038-FBB9F2960D8A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862A3-3914-4AC9-A3F6-AF304D33DB99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078F767-E6BC-4B95-8A32-892FF866FD7E}" type="datetime1">
              <a:rPr lang="en-US" smtClean="0"/>
              <a:pPr/>
              <a:t>9/22/2013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966E7F-9B9A-427E-8E3C-D7288682C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51460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Chapter 3:</a:t>
            </a:r>
            <a:br>
              <a:rPr lang="en-GB" dirty="0" smtClean="0"/>
            </a:br>
            <a:r>
              <a:rPr lang="en-GB" dirty="0" smtClean="0"/>
              <a:t>Networking and Internetworking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Internetwork layers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Protocol suites</a:t>
            </a:r>
          </a:p>
          <a:p>
            <a:r>
              <a:rPr lang="en-US" dirty="0" smtClean="0"/>
              <a:t>Packet assembly</a:t>
            </a:r>
          </a:p>
          <a:p>
            <a:r>
              <a:rPr lang="en-US" dirty="0" smtClean="0"/>
              <a:t>Addressing</a:t>
            </a:r>
          </a:p>
          <a:p>
            <a:r>
              <a:rPr lang="en-US" dirty="0" smtClean="0"/>
              <a:t>Packet delivery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58800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smtClean="0">
                <a:solidFill>
                  <a:srgbClr val="669900"/>
                </a:solidFill>
              </a:rPr>
              <a:t>Routing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533400" y="1219200"/>
            <a:ext cx="8229600" cy="5472113"/>
            <a:chOff x="336" y="768"/>
            <a:chExt cx="5184" cy="3447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336" y="768"/>
              <a:ext cx="5184" cy="34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Routing is a function that is required in all networks excepts that LANs such as Ethernet that provide the direct connection between all pairs of attached hosts. 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In the large networks </a:t>
              </a:r>
              <a:r>
                <a:rPr lang="en-GB" sz="2800" i="1">
                  <a:solidFill>
                    <a:srgbClr val="000000"/>
                  </a:solidFill>
                </a:rPr>
                <a:t>adaptive routing</a:t>
              </a:r>
              <a:r>
                <a:rPr lang="en-GB" sz="2800">
                  <a:solidFill>
                    <a:srgbClr val="000000"/>
                  </a:solidFill>
                </a:rPr>
                <a:t> which is the best route for communication between two points and this route is identifies by periodically re-evaluation, is employed. 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Assume a packet switching network shown in the next slide, the routers located at connection points are responsible for delivery of packets.  </a:t>
              </a:r>
            </a:p>
            <a:p>
              <a:pPr marL="2566988" lvl="3" indent="-333375">
                <a:lnSpc>
                  <a:spcPct val="100000"/>
                </a:lnSpc>
                <a:spcBef>
                  <a:spcPts val="450"/>
                </a:spcBef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336" y="768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336" y="4215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336" y="768"/>
              <a:ext cx="1" cy="3447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520" y="768"/>
              <a:ext cx="1" cy="3447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58800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dirty="0" smtClean="0">
                <a:solidFill>
                  <a:srgbClr val="669900"/>
                </a:solidFill>
              </a:rPr>
              <a:t>Routing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533400" y="1219200"/>
            <a:ext cx="8229600" cy="1993900"/>
            <a:chOff x="336" y="768"/>
            <a:chExt cx="5184" cy="1256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336" y="768"/>
              <a:ext cx="5184" cy="1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336" y="768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336" y="2024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336" y="768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520" y="768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1376363" y="1708150"/>
            <a:ext cx="6635750" cy="4141788"/>
            <a:chOff x="867" y="1076"/>
            <a:chExt cx="4180" cy="2609"/>
          </a:xfrm>
        </p:grpSpPr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H="1" flipV="1">
              <a:off x="1882" y="1805"/>
              <a:ext cx="142" cy="1013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/>
            <p:cNvSpPr>
              <a:spLocks noChangeArrowheads="1"/>
            </p:cNvSpPr>
            <p:nvPr/>
          </p:nvSpPr>
          <p:spPr bwMode="auto">
            <a:xfrm>
              <a:off x="1864" y="1807"/>
              <a:ext cx="2235" cy="554"/>
            </a:xfrm>
            <a:custGeom>
              <a:avLst/>
              <a:gdLst>
                <a:gd name="T0" fmla="*/ 0 w 2235"/>
                <a:gd name="T1" fmla="*/ 0 h 554"/>
                <a:gd name="T2" fmla="*/ 1721 w 2235"/>
                <a:gd name="T3" fmla="*/ 0 h 554"/>
                <a:gd name="T4" fmla="*/ 2235 w 2235"/>
                <a:gd name="T5" fmla="*/ 554 h 554"/>
                <a:gd name="T6" fmla="*/ 0 60000 65536"/>
                <a:gd name="T7" fmla="*/ 0 60000 65536"/>
                <a:gd name="T8" fmla="*/ 0 60000 65536"/>
                <a:gd name="T9" fmla="*/ 0 w 2235"/>
                <a:gd name="T10" fmla="*/ 0 h 554"/>
                <a:gd name="T11" fmla="*/ 2235 w 2235"/>
                <a:gd name="T12" fmla="*/ 554 h 5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35" h="554">
                  <a:moveTo>
                    <a:pt x="0" y="0"/>
                  </a:moveTo>
                  <a:lnTo>
                    <a:pt x="1721" y="0"/>
                  </a:lnTo>
                  <a:lnTo>
                    <a:pt x="2235" y="554"/>
                  </a:lnTo>
                </a:path>
              </a:pathLst>
            </a:custGeom>
            <a:noFill/>
            <a:ln w="4608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2003" y="2776"/>
              <a:ext cx="1305" cy="1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H="1">
              <a:off x="3286" y="1788"/>
              <a:ext cx="301" cy="1028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3288" y="2359"/>
              <a:ext cx="831" cy="439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2003" y="2796"/>
              <a:ext cx="39" cy="6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268" y="2776"/>
              <a:ext cx="40" cy="574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864" y="1392"/>
              <a:ext cx="40" cy="356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3565" y="1313"/>
              <a:ext cx="40" cy="455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099" y="2302"/>
              <a:ext cx="435" cy="39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flipV="1">
              <a:off x="1053" y="1311"/>
              <a:ext cx="574" cy="736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1034" y="2638"/>
              <a:ext cx="672" cy="771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flipH="1" flipV="1">
              <a:off x="3524" y="2873"/>
              <a:ext cx="399" cy="103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V="1">
              <a:off x="4060" y="2517"/>
              <a:ext cx="1" cy="400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3466" y="1689"/>
              <a:ext cx="257" cy="277"/>
            </a:xfrm>
            <a:prstGeom prst="ellipse">
              <a:avLst/>
            </a:prstGeom>
            <a:solidFill>
              <a:srgbClr val="D9AA73"/>
            </a:solidFill>
            <a:ln w="4608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25"/>
            <p:cNvSpPr>
              <a:spLocks noChangeArrowheads="1"/>
            </p:cNvSpPr>
            <p:nvPr/>
          </p:nvSpPr>
          <p:spPr bwMode="auto">
            <a:xfrm>
              <a:off x="1904" y="2658"/>
              <a:ext cx="277" cy="276"/>
            </a:xfrm>
            <a:prstGeom prst="ellipse">
              <a:avLst/>
            </a:prstGeom>
            <a:solidFill>
              <a:srgbClr val="D9AA73"/>
            </a:solidFill>
            <a:ln w="4608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auto">
            <a:xfrm>
              <a:off x="3189" y="2658"/>
              <a:ext cx="257" cy="276"/>
            </a:xfrm>
            <a:prstGeom prst="ellipse">
              <a:avLst/>
            </a:prstGeom>
            <a:solidFill>
              <a:srgbClr val="D9AA73"/>
            </a:solidFill>
            <a:ln w="4608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3961" y="2203"/>
              <a:ext cx="277" cy="277"/>
            </a:xfrm>
            <a:prstGeom prst="ellipse">
              <a:avLst/>
            </a:prstGeom>
            <a:solidFill>
              <a:srgbClr val="D9AA73"/>
            </a:solidFill>
            <a:ln w="4608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1686" y="1076"/>
              <a:ext cx="356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1686" y="1076"/>
              <a:ext cx="376" cy="375"/>
            </a:xfrm>
            <a:prstGeom prst="rect">
              <a:avLst/>
            </a:prstGeom>
            <a:noFill/>
            <a:ln w="460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0"/>
            <p:cNvSpPr>
              <a:spLocks noChangeArrowheads="1"/>
            </p:cNvSpPr>
            <p:nvPr/>
          </p:nvSpPr>
          <p:spPr bwMode="auto">
            <a:xfrm>
              <a:off x="1746" y="1689"/>
              <a:ext cx="276" cy="277"/>
            </a:xfrm>
            <a:prstGeom prst="ellipse">
              <a:avLst/>
            </a:prstGeom>
            <a:solidFill>
              <a:srgbClr val="D9AA73"/>
            </a:solidFill>
            <a:ln w="4608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867" y="2066"/>
              <a:ext cx="412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Hosts</a:t>
              </a: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2360" y="2145"/>
              <a:ext cx="376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Links</a:t>
              </a: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867" y="2244"/>
              <a:ext cx="562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or local </a:t>
              </a: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867" y="2422"/>
              <a:ext cx="644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networks</a:t>
              </a: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1846" y="1730"/>
              <a:ext cx="107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1978" y="2698"/>
              <a:ext cx="117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3257" y="2698"/>
              <a:ext cx="107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E</a:t>
              </a:r>
            </a:p>
          </p:txBody>
        </p:sp>
        <p:sp>
          <p:nvSpPr>
            <p:cNvPr id="41" name="Freeform 38"/>
            <p:cNvSpPr>
              <a:spLocks noChangeArrowheads="1"/>
            </p:cNvSpPr>
            <p:nvPr/>
          </p:nvSpPr>
          <p:spPr bwMode="auto">
            <a:xfrm>
              <a:off x="1765" y="3211"/>
              <a:ext cx="554" cy="475"/>
            </a:xfrm>
            <a:custGeom>
              <a:avLst/>
              <a:gdLst>
                <a:gd name="T0" fmla="*/ 20 w 554"/>
                <a:gd name="T1" fmla="*/ 119 h 475"/>
                <a:gd name="T2" fmla="*/ 40 w 554"/>
                <a:gd name="T3" fmla="*/ 79 h 475"/>
                <a:gd name="T4" fmla="*/ 60 w 554"/>
                <a:gd name="T5" fmla="*/ 59 h 475"/>
                <a:gd name="T6" fmla="*/ 99 w 554"/>
                <a:gd name="T7" fmla="*/ 40 h 475"/>
                <a:gd name="T8" fmla="*/ 119 w 554"/>
                <a:gd name="T9" fmla="*/ 40 h 475"/>
                <a:gd name="T10" fmla="*/ 139 w 554"/>
                <a:gd name="T11" fmla="*/ 40 h 475"/>
                <a:gd name="T12" fmla="*/ 178 w 554"/>
                <a:gd name="T13" fmla="*/ 40 h 475"/>
                <a:gd name="T14" fmla="*/ 218 w 554"/>
                <a:gd name="T15" fmla="*/ 40 h 475"/>
                <a:gd name="T16" fmla="*/ 257 w 554"/>
                <a:gd name="T17" fmla="*/ 40 h 475"/>
                <a:gd name="T18" fmla="*/ 297 w 554"/>
                <a:gd name="T19" fmla="*/ 40 h 475"/>
                <a:gd name="T20" fmla="*/ 317 w 554"/>
                <a:gd name="T21" fmla="*/ 20 h 475"/>
                <a:gd name="T22" fmla="*/ 337 w 554"/>
                <a:gd name="T23" fmla="*/ 20 h 475"/>
                <a:gd name="T24" fmla="*/ 376 w 554"/>
                <a:gd name="T25" fmla="*/ 0 h 475"/>
                <a:gd name="T26" fmla="*/ 396 w 554"/>
                <a:gd name="T27" fmla="*/ 0 h 475"/>
                <a:gd name="T28" fmla="*/ 435 w 554"/>
                <a:gd name="T29" fmla="*/ 0 h 475"/>
                <a:gd name="T30" fmla="*/ 455 w 554"/>
                <a:gd name="T31" fmla="*/ 20 h 475"/>
                <a:gd name="T32" fmla="*/ 475 w 554"/>
                <a:gd name="T33" fmla="*/ 40 h 475"/>
                <a:gd name="T34" fmla="*/ 495 w 554"/>
                <a:gd name="T35" fmla="*/ 40 h 475"/>
                <a:gd name="T36" fmla="*/ 515 w 554"/>
                <a:gd name="T37" fmla="*/ 79 h 475"/>
                <a:gd name="T38" fmla="*/ 554 w 554"/>
                <a:gd name="T39" fmla="*/ 158 h 475"/>
                <a:gd name="T40" fmla="*/ 554 w 554"/>
                <a:gd name="T41" fmla="*/ 237 h 475"/>
                <a:gd name="T42" fmla="*/ 554 w 554"/>
                <a:gd name="T43" fmla="*/ 297 h 475"/>
                <a:gd name="T44" fmla="*/ 554 w 554"/>
                <a:gd name="T45" fmla="*/ 336 h 475"/>
                <a:gd name="T46" fmla="*/ 534 w 554"/>
                <a:gd name="T47" fmla="*/ 415 h 475"/>
                <a:gd name="T48" fmla="*/ 515 w 554"/>
                <a:gd name="T49" fmla="*/ 455 h 475"/>
                <a:gd name="T50" fmla="*/ 475 w 554"/>
                <a:gd name="T51" fmla="*/ 475 h 475"/>
                <a:gd name="T52" fmla="*/ 435 w 554"/>
                <a:gd name="T53" fmla="*/ 475 h 475"/>
                <a:gd name="T54" fmla="*/ 396 w 554"/>
                <a:gd name="T55" fmla="*/ 455 h 475"/>
                <a:gd name="T56" fmla="*/ 356 w 554"/>
                <a:gd name="T57" fmla="*/ 455 h 475"/>
                <a:gd name="T58" fmla="*/ 317 w 554"/>
                <a:gd name="T59" fmla="*/ 435 h 475"/>
                <a:gd name="T60" fmla="*/ 277 w 554"/>
                <a:gd name="T61" fmla="*/ 435 h 475"/>
                <a:gd name="T62" fmla="*/ 238 w 554"/>
                <a:gd name="T63" fmla="*/ 435 h 475"/>
                <a:gd name="T64" fmla="*/ 218 w 554"/>
                <a:gd name="T65" fmla="*/ 455 h 475"/>
                <a:gd name="T66" fmla="*/ 198 w 554"/>
                <a:gd name="T67" fmla="*/ 455 h 475"/>
                <a:gd name="T68" fmla="*/ 159 w 554"/>
                <a:gd name="T69" fmla="*/ 455 h 475"/>
                <a:gd name="T70" fmla="*/ 139 w 554"/>
                <a:gd name="T71" fmla="*/ 475 h 475"/>
                <a:gd name="T72" fmla="*/ 119 w 554"/>
                <a:gd name="T73" fmla="*/ 475 h 475"/>
                <a:gd name="T74" fmla="*/ 79 w 554"/>
                <a:gd name="T75" fmla="*/ 475 h 475"/>
                <a:gd name="T76" fmla="*/ 79 w 554"/>
                <a:gd name="T77" fmla="*/ 455 h 475"/>
                <a:gd name="T78" fmla="*/ 60 w 554"/>
                <a:gd name="T79" fmla="*/ 435 h 475"/>
                <a:gd name="T80" fmla="*/ 40 w 554"/>
                <a:gd name="T81" fmla="*/ 435 h 475"/>
                <a:gd name="T82" fmla="*/ 40 w 554"/>
                <a:gd name="T83" fmla="*/ 415 h 475"/>
                <a:gd name="T84" fmla="*/ 20 w 554"/>
                <a:gd name="T85" fmla="*/ 376 h 475"/>
                <a:gd name="T86" fmla="*/ 20 w 554"/>
                <a:gd name="T87" fmla="*/ 317 h 475"/>
                <a:gd name="T88" fmla="*/ 0 w 554"/>
                <a:gd name="T89" fmla="*/ 277 h 475"/>
                <a:gd name="T90" fmla="*/ 0 w 554"/>
                <a:gd name="T91" fmla="*/ 237 h 475"/>
                <a:gd name="T92" fmla="*/ 0 w 554"/>
                <a:gd name="T93" fmla="*/ 198 h 475"/>
                <a:gd name="T94" fmla="*/ 20 w 554"/>
                <a:gd name="T95" fmla="*/ 139 h 475"/>
                <a:gd name="T96" fmla="*/ 20 w 554"/>
                <a:gd name="T97" fmla="*/ 119 h 475"/>
                <a:gd name="T98" fmla="*/ 20 w 554"/>
                <a:gd name="T99" fmla="*/ 119 h 47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54"/>
                <a:gd name="T151" fmla="*/ 0 h 475"/>
                <a:gd name="T152" fmla="*/ 554 w 554"/>
                <a:gd name="T153" fmla="*/ 475 h 47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54" h="475">
                  <a:moveTo>
                    <a:pt x="20" y="119"/>
                  </a:moveTo>
                  <a:lnTo>
                    <a:pt x="40" y="79"/>
                  </a:lnTo>
                  <a:lnTo>
                    <a:pt x="60" y="59"/>
                  </a:lnTo>
                  <a:lnTo>
                    <a:pt x="99" y="40"/>
                  </a:lnTo>
                  <a:lnTo>
                    <a:pt x="119" y="40"/>
                  </a:lnTo>
                  <a:lnTo>
                    <a:pt x="139" y="40"/>
                  </a:lnTo>
                  <a:lnTo>
                    <a:pt x="178" y="40"/>
                  </a:lnTo>
                  <a:lnTo>
                    <a:pt x="218" y="40"/>
                  </a:lnTo>
                  <a:lnTo>
                    <a:pt x="257" y="40"/>
                  </a:lnTo>
                  <a:lnTo>
                    <a:pt x="297" y="40"/>
                  </a:lnTo>
                  <a:lnTo>
                    <a:pt x="317" y="20"/>
                  </a:lnTo>
                  <a:lnTo>
                    <a:pt x="337" y="20"/>
                  </a:lnTo>
                  <a:lnTo>
                    <a:pt x="376" y="0"/>
                  </a:lnTo>
                  <a:lnTo>
                    <a:pt x="396" y="0"/>
                  </a:lnTo>
                  <a:lnTo>
                    <a:pt x="435" y="0"/>
                  </a:lnTo>
                  <a:lnTo>
                    <a:pt x="455" y="20"/>
                  </a:lnTo>
                  <a:lnTo>
                    <a:pt x="475" y="40"/>
                  </a:lnTo>
                  <a:lnTo>
                    <a:pt x="495" y="40"/>
                  </a:lnTo>
                  <a:lnTo>
                    <a:pt x="515" y="79"/>
                  </a:lnTo>
                  <a:lnTo>
                    <a:pt x="554" y="158"/>
                  </a:lnTo>
                  <a:lnTo>
                    <a:pt x="554" y="237"/>
                  </a:lnTo>
                  <a:lnTo>
                    <a:pt x="554" y="297"/>
                  </a:lnTo>
                  <a:lnTo>
                    <a:pt x="554" y="336"/>
                  </a:lnTo>
                  <a:lnTo>
                    <a:pt x="534" y="415"/>
                  </a:lnTo>
                  <a:lnTo>
                    <a:pt x="515" y="455"/>
                  </a:lnTo>
                  <a:lnTo>
                    <a:pt x="475" y="475"/>
                  </a:lnTo>
                  <a:lnTo>
                    <a:pt x="435" y="475"/>
                  </a:lnTo>
                  <a:lnTo>
                    <a:pt x="396" y="455"/>
                  </a:lnTo>
                  <a:lnTo>
                    <a:pt x="356" y="455"/>
                  </a:lnTo>
                  <a:lnTo>
                    <a:pt x="317" y="435"/>
                  </a:lnTo>
                  <a:lnTo>
                    <a:pt x="277" y="435"/>
                  </a:lnTo>
                  <a:lnTo>
                    <a:pt x="238" y="435"/>
                  </a:lnTo>
                  <a:lnTo>
                    <a:pt x="218" y="455"/>
                  </a:lnTo>
                  <a:lnTo>
                    <a:pt x="198" y="455"/>
                  </a:lnTo>
                  <a:lnTo>
                    <a:pt x="159" y="455"/>
                  </a:lnTo>
                  <a:lnTo>
                    <a:pt x="139" y="475"/>
                  </a:lnTo>
                  <a:lnTo>
                    <a:pt x="119" y="475"/>
                  </a:lnTo>
                  <a:lnTo>
                    <a:pt x="79" y="475"/>
                  </a:lnTo>
                  <a:lnTo>
                    <a:pt x="79" y="455"/>
                  </a:lnTo>
                  <a:lnTo>
                    <a:pt x="60" y="435"/>
                  </a:lnTo>
                  <a:lnTo>
                    <a:pt x="40" y="435"/>
                  </a:lnTo>
                  <a:lnTo>
                    <a:pt x="40" y="415"/>
                  </a:lnTo>
                  <a:lnTo>
                    <a:pt x="20" y="376"/>
                  </a:lnTo>
                  <a:lnTo>
                    <a:pt x="20" y="317"/>
                  </a:lnTo>
                  <a:lnTo>
                    <a:pt x="0" y="277"/>
                  </a:lnTo>
                  <a:lnTo>
                    <a:pt x="0" y="237"/>
                  </a:lnTo>
                  <a:lnTo>
                    <a:pt x="0" y="198"/>
                  </a:lnTo>
                  <a:lnTo>
                    <a:pt x="20" y="139"/>
                  </a:lnTo>
                  <a:lnTo>
                    <a:pt x="20" y="119"/>
                  </a:lnTo>
                  <a:close/>
                </a:path>
              </a:pathLst>
            </a:custGeom>
            <a:solidFill>
              <a:srgbClr val="FFDC99"/>
            </a:solidFill>
            <a:ln w="46080">
              <a:solidFill>
                <a:srgbClr val="FFDC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/>
            <p:cNvSpPr>
              <a:spLocks noChangeArrowheads="1"/>
            </p:cNvSpPr>
            <p:nvPr/>
          </p:nvSpPr>
          <p:spPr bwMode="auto">
            <a:xfrm>
              <a:off x="4495" y="2084"/>
              <a:ext cx="553" cy="475"/>
            </a:xfrm>
            <a:custGeom>
              <a:avLst/>
              <a:gdLst>
                <a:gd name="T0" fmla="*/ 0 w 553"/>
                <a:gd name="T1" fmla="*/ 99 h 475"/>
                <a:gd name="T2" fmla="*/ 19 w 553"/>
                <a:gd name="T3" fmla="*/ 79 h 475"/>
                <a:gd name="T4" fmla="*/ 39 w 553"/>
                <a:gd name="T5" fmla="*/ 40 h 475"/>
                <a:gd name="T6" fmla="*/ 79 w 553"/>
                <a:gd name="T7" fmla="*/ 20 h 475"/>
                <a:gd name="T8" fmla="*/ 99 w 553"/>
                <a:gd name="T9" fmla="*/ 40 h 475"/>
                <a:gd name="T10" fmla="*/ 118 w 553"/>
                <a:gd name="T11" fmla="*/ 20 h 475"/>
                <a:gd name="T12" fmla="*/ 158 w 553"/>
                <a:gd name="T13" fmla="*/ 20 h 475"/>
                <a:gd name="T14" fmla="*/ 197 w 553"/>
                <a:gd name="T15" fmla="*/ 40 h 475"/>
                <a:gd name="T16" fmla="*/ 237 w 553"/>
                <a:gd name="T17" fmla="*/ 40 h 475"/>
                <a:gd name="T18" fmla="*/ 277 w 553"/>
                <a:gd name="T19" fmla="*/ 40 h 475"/>
                <a:gd name="T20" fmla="*/ 296 w 553"/>
                <a:gd name="T21" fmla="*/ 20 h 475"/>
                <a:gd name="T22" fmla="*/ 316 w 553"/>
                <a:gd name="T23" fmla="*/ 0 h 475"/>
                <a:gd name="T24" fmla="*/ 356 w 553"/>
                <a:gd name="T25" fmla="*/ 0 h 475"/>
                <a:gd name="T26" fmla="*/ 395 w 553"/>
                <a:gd name="T27" fmla="*/ 0 h 475"/>
                <a:gd name="T28" fmla="*/ 415 w 553"/>
                <a:gd name="T29" fmla="*/ 0 h 475"/>
                <a:gd name="T30" fmla="*/ 435 w 553"/>
                <a:gd name="T31" fmla="*/ 20 h 475"/>
                <a:gd name="T32" fmla="*/ 455 w 553"/>
                <a:gd name="T33" fmla="*/ 20 h 475"/>
                <a:gd name="T34" fmla="*/ 474 w 553"/>
                <a:gd name="T35" fmla="*/ 40 h 475"/>
                <a:gd name="T36" fmla="*/ 514 w 553"/>
                <a:gd name="T37" fmla="*/ 79 h 475"/>
                <a:gd name="T38" fmla="*/ 534 w 553"/>
                <a:gd name="T39" fmla="*/ 139 h 475"/>
                <a:gd name="T40" fmla="*/ 534 w 553"/>
                <a:gd name="T41" fmla="*/ 237 h 475"/>
                <a:gd name="T42" fmla="*/ 553 w 553"/>
                <a:gd name="T43" fmla="*/ 277 h 475"/>
                <a:gd name="T44" fmla="*/ 534 w 553"/>
                <a:gd name="T45" fmla="*/ 336 h 475"/>
                <a:gd name="T46" fmla="*/ 534 w 553"/>
                <a:gd name="T47" fmla="*/ 415 h 475"/>
                <a:gd name="T48" fmla="*/ 494 w 553"/>
                <a:gd name="T49" fmla="*/ 455 h 475"/>
                <a:gd name="T50" fmla="*/ 455 w 553"/>
                <a:gd name="T51" fmla="*/ 475 h 475"/>
                <a:gd name="T52" fmla="*/ 415 w 553"/>
                <a:gd name="T53" fmla="*/ 455 h 475"/>
                <a:gd name="T54" fmla="*/ 375 w 553"/>
                <a:gd name="T55" fmla="*/ 455 h 475"/>
                <a:gd name="T56" fmla="*/ 336 w 553"/>
                <a:gd name="T57" fmla="*/ 455 h 475"/>
                <a:gd name="T58" fmla="*/ 296 w 553"/>
                <a:gd name="T59" fmla="*/ 435 h 475"/>
                <a:gd name="T60" fmla="*/ 277 w 553"/>
                <a:gd name="T61" fmla="*/ 435 h 475"/>
                <a:gd name="T62" fmla="*/ 237 w 553"/>
                <a:gd name="T63" fmla="*/ 435 h 475"/>
                <a:gd name="T64" fmla="*/ 197 w 553"/>
                <a:gd name="T65" fmla="*/ 435 h 475"/>
                <a:gd name="T66" fmla="*/ 178 w 553"/>
                <a:gd name="T67" fmla="*/ 455 h 475"/>
                <a:gd name="T68" fmla="*/ 158 w 553"/>
                <a:gd name="T69" fmla="*/ 455 h 475"/>
                <a:gd name="T70" fmla="*/ 118 w 553"/>
                <a:gd name="T71" fmla="*/ 455 h 475"/>
                <a:gd name="T72" fmla="*/ 99 w 553"/>
                <a:gd name="T73" fmla="*/ 455 h 475"/>
                <a:gd name="T74" fmla="*/ 79 w 553"/>
                <a:gd name="T75" fmla="*/ 455 h 475"/>
                <a:gd name="T76" fmla="*/ 59 w 553"/>
                <a:gd name="T77" fmla="*/ 455 h 475"/>
                <a:gd name="T78" fmla="*/ 39 w 553"/>
                <a:gd name="T79" fmla="*/ 435 h 475"/>
                <a:gd name="T80" fmla="*/ 39 w 553"/>
                <a:gd name="T81" fmla="*/ 435 h 475"/>
                <a:gd name="T82" fmla="*/ 19 w 553"/>
                <a:gd name="T83" fmla="*/ 415 h 475"/>
                <a:gd name="T84" fmla="*/ 19 w 553"/>
                <a:gd name="T85" fmla="*/ 376 h 475"/>
                <a:gd name="T86" fmla="*/ 0 w 553"/>
                <a:gd name="T87" fmla="*/ 317 h 475"/>
                <a:gd name="T88" fmla="*/ 0 w 553"/>
                <a:gd name="T89" fmla="*/ 277 h 475"/>
                <a:gd name="T90" fmla="*/ 0 w 553"/>
                <a:gd name="T91" fmla="*/ 237 h 475"/>
                <a:gd name="T92" fmla="*/ 0 w 553"/>
                <a:gd name="T93" fmla="*/ 178 h 475"/>
                <a:gd name="T94" fmla="*/ 0 w 553"/>
                <a:gd name="T95" fmla="*/ 139 h 475"/>
                <a:gd name="T96" fmla="*/ 0 w 553"/>
                <a:gd name="T97" fmla="*/ 99 h 475"/>
                <a:gd name="T98" fmla="*/ 0 w 553"/>
                <a:gd name="T99" fmla="*/ 99 h 47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53"/>
                <a:gd name="T151" fmla="*/ 0 h 475"/>
                <a:gd name="T152" fmla="*/ 553 w 553"/>
                <a:gd name="T153" fmla="*/ 475 h 47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53" h="475">
                  <a:moveTo>
                    <a:pt x="0" y="99"/>
                  </a:moveTo>
                  <a:lnTo>
                    <a:pt x="19" y="79"/>
                  </a:lnTo>
                  <a:lnTo>
                    <a:pt x="39" y="40"/>
                  </a:lnTo>
                  <a:lnTo>
                    <a:pt x="79" y="20"/>
                  </a:lnTo>
                  <a:lnTo>
                    <a:pt x="99" y="40"/>
                  </a:lnTo>
                  <a:lnTo>
                    <a:pt x="118" y="20"/>
                  </a:lnTo>
                  <a:lnTo>
                    <a:pt x="158" y="20"/>
                  </a:lnTo>
                  <a:lnTo>
                    <a:pt x="197" y="40"/>
                  </a:lnTo>
                  <a:lnTo>
                    <a:pt x="237" y="40"/>
                  </a:lnTo>
                  <a:lnTo>
                    <a:pt x="277" y="40"/>
                  </a:lnTo>
                  <a:lnTo>
                    <a:pt x="296" y="20"/>
                  </a:lnTo>
                  <a:lnTo>
                    <a:pt x="316" y="0"/>
                  </a:lnTo>
                  <a:lnTo>
                    <a:pt x="356" y="0"/>
                  </a:lnTo>
                  <a:lnTo>
                    <a:pt x="395" y="0"/>
                  </a:lnTo>
                  <a:lnTo>
                    <a:pt x="415" y="0"/>
                  </a:lnTo>
                  <a:lnTo>
                    <a:pt x="435" y="20"/>
                  </a:lnTo>
                  <a:lnTo>
                    <a:pt x="455" y="20"/>
                  </a:lnTo>
                  <a:lnTo>
                    <a:pt x="474" y="40"/>
                  </a:lnTo>
                  <a:lnTo>
                    <a:pt x="514" y="79"/>
                  </a:lnTo>
                  <a:lnTo>
                    <a:pt x="534" y="139"/>
                  </a:lnTo>
                  <a:lnTo>
                    <a:pt x="534" y="237"/>
                  </a:lnTo>
                  <a:lnTo>
                    <a:pt x="553" y="277"/>
                  </a:lnTo>
                  <a:lnTo>
                    <a:pt x="534" y="336"/>
                  </a:lnTo>
                  <a:lnTo>
                    <a:pt x="534" y="415"/>
                  </a:lnTo>
                  <a:lnTo>
                    <a:pt x="494" y="455"/>
                  </a:lnTo>
                  <a:lnTo>
                    <a:pt x="455" y="475"/>
                  </a:lnTo>
                  <a:lnTo>
                    <a:pt x="415" y="455"/>
                  </a:lnTo>
                  <a:lnTo>
                    <a:pt x="375" y="455"/>
                  </a:lnTo>
                  <a:lnTo>
                    <a:pt x="336" y="455"/>
                  </a:lnTo>
                  <a:lnTo>
                    <a:pt x="296" y="435"/>
                  </a:lnTo>
                  <a:lnTo>
                    <a:pt x="277" y="435"/>
                  </a:lnTo>
                  <a:lnTo>
                    <a:pt x="237" y="435"/>
                  </a:lnTo>
                  <a:lnTo>
                    <a:pt x="197" y="435"/>
                  </a:lnTo>
                  <a:lnTo>
                    <a:pt x="178" y="455"/>
                  </a:lnTo>
                  <a:lnTo>
                    <a:pt x="158" y="455"/>
                  </a:lnTo>
                  <a:lnTo>
                    <a:pt x="118" y="455"/>
                  </a:lnTo>
                  <a:lnTo>
                    <a:pt x="99" y="455"/>
                  </a:lnTo>
                  <a:lnTo>
                    <a:pt x="79" y="455"/>
                  </a:lnTo>
                  <a:lnTo>
                    <a:pt x="59" y="455"/>
                  </a:lnTo>
                  <a:lnTo>
                    <a:pt x="39" y="435"/>
                  </a:lnTo>
                  <a:lnTo>
                    <a:pt x="19" y="415"/>
                  </a:lnTo>
                  <a:lnTo>
                    <a:pt x="19" y="376"/>
                  </a:lnTo>
                  <a:lnTo>
                    <a:pt x="0" y="317"/>
                  </a:lnTo>
                  <a:lnTo>
                    <a:pt x="0" y="277"/>
                  </a:lnTo>
                  <a:lnTo>
                    <a:pt x="0" y="237"/>
                  </a:lnTo>
                  <a:lnTo>
                    <a:pt x="0" y="178"/>
                  </a:lnTo>
                  <a:lnTo>
                    <a:pt x="0" y="139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DC99"/>
            </a:solidFill>
            <a:ln w="46080">
              <a:solidFill>
                <a:srgbClr val="FFDC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 noChangeArrowheads="1"/>
            </p:cNvSpPr>
            <p:nvPr/>
          </p:nvSpPr>
          <p:spPr bwMode="auto">
            <a:xfrm>
              <a:off x="3031" y="3191"/>
              <a:ext cx="554" cy="495"/>
            </a:xfrm>
            <a:custGeom>
              <a:avLst/>
              <a:gdLst>
                <a:gd name="T0" fmla="*/ 20 w 554"/>
                <a:gd name="T1" fmla="*/ 119 h 495"/>
                <a:gd name="T2" fmla="*/ 40 w 554"/>
                <a:gd name="T3" fmla="*/ 99 h 495"/>
                <a:gd name="T4" fmla="*/ 59 w 554"/>
                <a:gd name="T5" fmla="*/ 60 h 495"/>
                <a:gd name="T6" fmla="*/ 99 w 554"/>
                <a:gd name="T7" fmla="*/ 40 h 495"/>
                <a:gd name="T8" fmla="*/ 119 w 554"/>
                <a:gd name="T9" fmla="*/ 40 h 495"/>
                <a:gd name="T10" fmla="*/ 139 w 554"/>
                <a:gd name="T11" fmla="*/ 40 h 495"/>
                <a:gd name="T12" fmla="*/ 178 w 554"/>
                <a:gd name="T13" fmla="*/ 40 h 495"/>
                <a:gd name="T14" fmla="*/ 218 w 554"/>
                <a:gd name="T15" fmla="*/ 40 h 495"/>
                <a:gd name="T16" fmla="*/ 257 w 554"/>
                <a:gd name="T17" fmla="*/ 60 h 495"/>
                <a:gd name="T18" fmla="*/ 297 w 554"/>
                <a:gd name="T19" fmla="*/ 60 h 495"/>
                <a:gd name="T20" fmla="*/ 317 w 554"/>
                <a:gd name="T21" fmla="*/ 40 h 495"/>
                <a:gd name="T22" fmla="*/ 336 w 554"/>
                <a:gd name="T23" fmla="*/ 20 h 495"/>
                <a:gd name="T24" fmla="*/ 376 w 554"/>
                <a:gd name="T25" fmla="*/ 0 h 495"/>
                <a:gd name="T26" fmla="*/ 396 w 554"/>
                <a:gd name="T27" fmla="*/ 0 h 495"/>
                <a:gd name="T28" fmla="*/ 435 w 554"/>
                <a:gd name="T29" fmla="*/ 20 h 495"/>
                <a:gd name="T30" fmla="*/ 455 w 554"/>
                <a:gd name="T31" fmla="*/ 20 h 495"/>
                <a:gd name="T32" fmla="*/ 475 w 554"/>
                <a:gd name="T33" fmla="*/ 40 h 495"/>
                <a:gd name="T34" fmla="*/ 495 w 554"/>
                <a:gd name="T35" fmla="*/ 60 h 495"/>
                <a:gd name="T36" fmla="*/ 514 w 554"/>
                <a:gd name="T37" fmla="*/ 99 h 495"/>
                <a:gd name="T38" fmla="*/ 554 w 554"/>
                <a:gd name="T39" fmla="*/ 159 h 495"/>
                <a:gd name="T40" fmla="*/ 554 w 554"/>
                <a:gd name="T41" fmla="*/ 238 h 495"/>
                <a:gd name="T42" fmla="*/ 554 w 554"/>
                <a:gd name="T43" fmla="*/ 297 h 495"/>
                <a:gd name="T44" fmla="*/ 554 w 554"/>
                <a:gd name="T45" fmla="*/ 356 h 495"/>
                <a:gd name="T46" fmla="*/ 534 w 554"/>
                <a:gd name="T47" fmla="*/ 435 h 495"/>
                <a:gd name="T48" fmla="*/ 514 w 554"/>
                <a:gd name="T49" fmla="*/ 475 h 495"/>
                <a:gd name="T50" fmla="*/ 475 w 554"/>
                <a:gd name="T51" fmla="*/ 495 h 495"/>
                <a:gd name="T52" fmla="*/ 435 w 554"/>
                <a:gd name="T53" fmla="*/ 475 h 495"/>
                <a:gd name="T54" fmla="*/ 396 w 554"/>
                <a:gd name="T55" fmla="*/ 475 h 495"/>
                <a:gd name="T56" fmla="*/ 356 w 554"/>
                <a:gd name="T57" fmla="*/ 455 h 495"/>
                <a:gd name="T58" fmla="*/ 317 w 554"/>
                <a:gd name="T59" fmla="*/ 455 h 495"/>
                <a:gd name="T60" fmla="*/ 277 w 554"/>
                <a:gd name="T61" fmla="*/ 455 h 495"/>
                <a:gd name="T62" fmla="*/ 237 w 554"/>
                <a:gd name="T63" fmla="*/ 455 h 495"/>
                <a:gd name="T64" fmla="*/ 218 w 554"/>
                <a:gd name="T65" fmla="*/ 455 h 495"/>
                <a:gd name="T66" fmla="*/ 198 w 554"/>
                <a:gd name="T67" fmla="*/ 455 h 495"/>
                <a:gd name="T68" fmla="*/ 158 w 554"/>
                <a:gd name="T69" fmla="*/ 475 h 495"/>
                <a:gd name="T70" fmla="*/ 139 w 554"/>
                <a:gd name="T71" fmla="*/ 475 h 495"/>
                <a:gd name="T72" fmla="*/ 119 w 554"/>
                <a:gd name="T73" fmla="*/ 475 h 495"/>
                <a:gd name="T74" fmla="*/ 79 w 554"/>
                <a:gd name="T75" fmla="*/ 475 h 495"/>
                <a:gd name="T76" fmla="*/ 79 w 554"/>
                <a:gd name="T77" fmla="*/ 455 h 495"/>
                <a:gd name="T78" fmla="*/ 59 w 554"/>
                <a:gd name="T79" fmla="*/ 455 h 495"/>
                <a:gd name="T80" fmla="*/ 40 w 554"/>
                <a:gd name="T81" fmla="*/ 435 h 495"/>
                <a:gd name="T82" fmla="*/ 40 w 554"/>
                <a:gd name="T83" fmla="*/ 416 h 495"/>
                <a:gd name="T84" fmla="*/ 20 w 554"/>
                <a:gd name="T85" fmla="*/ 376 h 495"/>
                <a:gd name="T86" fmla="*/ 20 w 554"/>
                <a:gd name="T87" fmla="*/ 337 h 495"/>
                <a:gd name="T88" fmla="*/ 0 w 554"/>
                <a:gd name="T89" fmla="*/ 277 h 495"/>
                <a:gd name="T90" fmla="*/ 0 w 554"/>
                <a:gd name="T91" fmla="*/ 238 h 495"/>
                <a:gd name="T92" fmla="*/ 0 w 554"/>
                <a:gd name="T93" fmla="*/ 198 h 495"/>
                <a:gd name="T94" fmla="*/ 20 w 554"/>
                <a:gd name="T95" fmla="*/ 139 h 495"/>
                <a:gd name="T96" fmla="*/ 20 w 554"/>
                <a:gd name="T97" fmla="*/ 119 h 495"/>
                <a:gd name="T98" fmla="*/ 20 w 554"/>
                <a:gd name="T99" fmla="*/ 119 h 49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554"/>
                <a:gd name="T151" fmla="*/ 0 h 495"/>
                <a:gd name="T152" fmla="*/ 554 w 554"/>
                <a:gd name="T153" fmla="*/ 495 h 49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554" h="495">
                  <a:moveTo>
                    <a:pt x="20" y="119"/>
                  </a:moveTo>
                  <a:lnTo>
                    <a:pt x="40" y="99"/>
                  </a:lnTo>
                  <a:lnTo>
                    <a:pt x="59" y="60"/>
                  </a:lnTo>
                  <a:lnTo>
                    <a:pt x="99" y="40"/>
                  </a:lnTo>
                  <a:lnTo>
                    <a:pt x="119" y="40"/>
                  </a:lnTo>
                  <a:lnTo>
                    <a:pt x="139" y="40"/>
                  </a:lnTo>
                  <a:lnTo>
                    <a:pt x="178" y="40"/>
                  </a:lnTo>
                  <a:lnTo>
                    <a:pt x="218" y="40"/>
                  </a:lnTo>
                  <a:lnTo>
                    <a:pt x="257" y="60"/>
                  </a:lnTo>
                  <a:lnTo>
                    <a:pt x="297" y="60"/>
                  </a:lnTo>
                  <a:lnTo>
                    <a:pt x="317" y="40"/>
                  </a:lnTo>
                  <a:lnTo>
                    <a:pt x="336" y="20"/>
                  </a:lnTo>
                  <a:lnTo>
                    <a:pt x="376" y="0"/>
                  </a:lnTo>
                  <a:lnTo>
                    <a:pt x="396" y="0"/>
                  </a:lnTo>
                  <a:lnTo>
                    <a:pt x="435" y="20"/>
                  </a:lnTo>
                  <a:lnTo>
                    <a:pt x="455" y="20"/>
                  </a:lnTo>
                  <a:lnTo>
                    <a:pt x="475" y="40"/>
                  </a:lnTo>
                  <a:lnTo>
                    <a:pt x="495" y="60"/>
                  </a:lnTo>
                  <a:lnTo>
                    <a:pt x="514" y="99"/>
                  </a:lnTo>
                  <a:lnTo>
                    <a:pt x="554" y="159"/>
                  </a:lnTo>
                  <a:lnTo>
                    <a:pt x="554" y="238"/>
                  </a:lnTo>
                  <a:lnTo>
                    <a:pt x="554" y="297"/>
                  </a:lnTo>
                  <a:lnTo>
                    <a:pt x="554" y="356"/>
                  </a:lnTo>
                  <a:lnTo>
                    <a:pt x="534" y="435"/>
                  </a:lnTo>
                  <a:lnTo>
                    <a:pt x="514" y="475"/>
                  </a:lnTo>
                  <a:lnTo>
                    <a:pt x="475" y="495"/>
                  </a:lnTo>
                  <a:lnTo>
                    <a:pt x="435" y="475"/>
                  </a:lnTo>
                  <a:lnTo>
                    <a:pt x="396" y="475"/>
                  </a:lnTo>
                  <a:lnTo>
                    <a:pt x="356" y="455"/>
                  </a:lnTo>
                  <a:lnTo>
                    <a:pt x="317" y="455"/>
                  </a:lnTo>
                  <a:lnTo>
                    <a:pt x="277" y="455"/>
                  </a:lnTo>
                  <a:lnTo>
                    <a:pt x="237" y="455"/>
                  </a:lnTo>
                  <a:lnTo>
                    <a:pt x="218" y="455"/>
                  </a:lnTo>
                  <a:lnTo>
                    <a:pt x="198" y="455"/>
                  </a:lnTo>
                  <a:lnTo>
                    <a:pt x="158" y="475"/>
                  </a:lnTo>
                  <a:lnTo>
                    <a:pt x="139" y="475"/>
                  </a:lnTo>
                  <a:lnTo>
                    <a:pt x="119" y="475"/>
                  </a:lnTo>
                  <a:lnTo>
                    <a:pt x="79" y="475"/>
                  </a:lnTo>
                  <a:lnTo>
                    <a:pt x="79" y="455"/>
                  </a:lnTo>
                  <a:lnTo>
                    <a:pt x="59" y="455"/>
                  </a:lnTo>
                  <a:lnTo>
                    <a:pt x="40" y="435"/>
                  </a:lnTo>
                  <a:lnTo>
                    <a:pt x="40" y="416"/>
                  </a:lnTo>
                  <a:lnTo>
                    <a:pt x="20" y="376"/>
                  </a:lnTo>
                  <a:lnTo>
                    <a:pt x="20" y="337"/>
                  </a:lnTo>
                  <a:lnTo>
                    <a:pt x="0" y="277"/>
                  </a:lnTo>
                  <a:lnTo>
                    <a:pt x="0" y="238"/>
                  </a:lnTo>
                  <a:lnTo>
                    <a:pt x="0" y="198"/>
                  </a:lnTo>
                  <a:lnTo>
                    <a:pt x="20" y="139"/>
                  </a:lnTo>
                  <a:lnTo>
                    <a:pt x="20" y="119"/>
                  </a:lnTo>
                  <a:close/>
                </a:path>
              </a:pathLst>
            </a:custGeom>
            <a:solidFill>
              <a:srgbClr val="FFDC99"/>
            </a:solidFill>
            <a:ln w="46080">
              <a:solidFill>
                <a:srgbClr val="FFDC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3387" y="1076"/>
              <a:ext cx="356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3387" y="1076"/>
              <a:ext cx="376" cy="375"/>
            </a:xfrm>
            <a:prstGeom prst="rect">
              <a:avLst/>
            </a:prstGeom>
            <a:noFill/>
            <a:ln w="460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3547" y="1730"/>
              <a:ext cx="107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4035" y="2263"/>
              <a:ext cx="117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48" name="Oval 45"/>
            <p:cNvSpPr>
              <a:spLocks noChangeArrowheads="1"/>
            </p:cNvSpPr>
            <p:nvPr/>
          </p:nvSpPr>
          <p:spPr bwMode="auto">
            <a:xfrm>
              <a:off x="2596" y="1708"/>
              <a:ext cx="218" cy="218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2658" y="1730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0" name="Oval 47"/>
            <p:cNvSpPr>
              <a:spLocks noChangeArrowheads="1"/>
            </p:cNvSpPr>
            <p:nvPr/>
          </p:nvSpPr>
          <p:spPr bwMode="auto">
            <a:xfrm>
              <a:off x="3723" y="1966"/>
              <a:ext cx="218" cy="237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3792" y="1987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2" name="Oval 49"/>
            <p:cNvSpPr>
              <a:spLocks noChangeArrowheads="1"/>
            </p:cNvSpPr>
            <p:nvPr/>
          </p:nvSpPr>
          <p:spPr bwMode="auto">
            <a:xfrm>
              <a:off x="3605" y="2480"/>
              <a:ext cx="217" cy="217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3674" y="2501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54" name="Oval 51"/>
            <p:cNvSpPr>
              <a:spLocks noChangeArrowheads="1"/>
            </p:cNvSpPr>
            <p:nvPr/>
          </p:nvSpPr>
          <p:spPr bwMode="auto">
            <a:xfrm>
              <a:off x="3308" y="2183"/>
              <a:ext cx="237" cy="218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3383" y="2204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6" name="Oval 53"/>
            <p:cNvSpPr>
              <a:spLocks noChangeArrowheads="1"/>
            </p:cNvSpPr>
            <p:nvPr/>
          </p:nvSpPr>
          <p:spPr bwMode="auto">
            <a:xfrm>
              <a:off x="1844" y="2203"/>
              <a:ext cx="218" cy="237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1907" y="2224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58" name="Oval 55"/>
            <p:cNvSpPr>
              <a:spLocks noChangeArrowheads="1"/>
            </p:cNvSpPr>
            <p:nvPr/>
          </p:nvSpPr>
          <p:spPr bwMode="auto">
            <a:xfrm>
              <a:off x="2556" y="2677"/>
              <a:ext cx="238" cy="218"/>
            </a:xfrm>
            <a:prstGeom prst="ellipse">
              <a:avLst/>
            </a:prstGeom>
            <a:solidFill>
              <a:srgbClr val="FFFFFF"/>
            </a:solidFill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2632" y="2698"/>
              <a:ext cx="90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016" y="2979"/>
              <a:ext cx="563" cy="19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Routers</a:t>
              </a:r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 flipH="1" flipV="1">
              <a:off x="2001" y="2141"/>
              <a:ext cx="281" cy="44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 flipV="1">
              <a:off x="2418" y="1865"/>
              <a:ext cx="1" cy="261"/>
            </a:xfrm>
            <a:prstGeom prst="line">
              <a:avLst/>
            </a:prstGeom>
            <a:noFill/>
            <a:ln w="4608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58800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smtClean="0">
                <a:solidFill>
                  <a:srgbClr val="669900"/>
                </a:solidFill>
              </a:rPr>
              <a:t>Routing</a:t>
            </a:r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/>
          <a:p>
            <a:fld id="{ACD9F796-5EBA-4166-ADA7-E8BBE80B78A1}" type="slidenum">
              <a:rPr lang="en-GB"/>
              <a:pPr/>
              <a:t>13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1066800"/>
            <a:ext cx="8229600" cy="5397500"/>
            <a:chOff x="480" y="672"/>
            <a:chExt cx="5184" cy="3400"/>
          </a:xfrm>
        </p:grpSpPr>
        <p:sp>
          <p:nvSpPr>
            <p:cNvPr id="17415" name="Rectangle 3"/>
            <p:cNvSpPr>
              <a:spLocks noChangeArrowheads="1"/>
            </p:cNvSpPr>
            <p:nvPr/>
          </p:nvSpPr>
          <p:spPr bwMode="auto">
            <a:xfrm>
              <a:off x="480" y="672"/>
              <a:ext cx="5184" cy="34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A simple algorithm for routing discussed here is “distance vector” algorithm which is the  basis for link-state algorithm that is used by Internet. 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In this algorithm each router has a table contains a single entry for each possible destination showing the next </a:t>
              </a:r>
              <a:r>
                <a:rPr lang="en-GB" sz="2800" i="1">
                  <a:solidFill>
                    <a:srgbClr val="000000"/>
                  </a:solidFill>
                </a:rPr>
                <a:t>hope </a:t>
              </a:r>
              <a:r>
                <a:rPr lang="en-GB" sz="2800">
                  <a:solidFill>
                    <a:srgbClr val="000000"/>
                  </a:solidFill>
                </a:rPr>
                <a:t>(link field in the table) that packet must take toward its destination.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Cost field in the table is simple calculation of vector distance or number of hopes for a given destination. See the next slide that shows routing tables for the previous network.</a:t>
              </a:r>
            </a:p>
            <a:p>
              <a:pPr marL="2057400" lvl="2" indent="-342900">
                <a:lnSpc>
                  <a:spcPct val="100000"/>
                </a:lnSpc>
                <a:spcBef>
                  <a:spcPts val="500"/>
                </a:spcBef>
                <a:buFont typeface="Wingdings" pitchFamily="2" charset="2"/>
                <a:buNone/>
                <a:tabLst>
                  <a:tab pos="3349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17416" name="Line 4"/>
            <p:cNvSpPr>
              <a:spLocks noChangeShapeType="1"/>
            </p:cNvSpPr>
            <p:nvPr/>
          </p:nvSpPr>
          <p:spPr bwMode="auto">
            <a:xfrm>
              <a:off x="480" y="672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Line 5"/>
            <p:cNvSpPr>
              <a:spLocks noChangeShapeType="1"/>
            </p:cNvSpPr>
            <p:nvPr/>
          </p:nvSpPr>
          <p:spPr bwMode="auto">
            <a:xfrm>
              <a:off x="480" y="4072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8" name="Line 6"/>
            <p:cNvSpPr>
              <a:spLocks noChangeShapeType="1"/>
            </p:cNvSpPr>
            <p:nvPr/>
          </p:nvSpPr>
          <p:spPr bwMode="auto">
            <a:xfrm>
              <a:off x="480" y="672"/>
              <a:ext cx="1" cy="340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Line 7"/>
            <p:cNvSpPr>
              <a:spLocks noChangeShapeType="1"/>
            </p:cNvSpPr>
            <p:nvPr/>
          </p:nvSpPr>
          <p:spPr bwMode="auto">
            <a:xfrm>
              <a:off x="5664" y="672"/>
              <a:ext cx="1" cy="340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58800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smtClean="0">
                <a:solidFill>
                  <a:srgbClr val="669900"/>
                </a:solidFill>
              </a:rPr>
              <a:t>Routing</a:t>
            </a:r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/>
          <a:p>
            <a:fld id="{21EF47BF-F3AF-4B14-AC8D-9BD1C4EA8228}" type="slidenum">
              <a:rPr lang="en-GB"/>
              <a:pPr/>
              <a:t>14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09600" y="1447800"/>
            <a:ext cx="8229600" cy="4495800"/>
            <a:chOff x="384" y="912"/>
            <a:chExt cx="5184" cy="2832"/>
          </a:xfrm>
        </p:grpSpPr>
        <p:sp>
          <p:nvSpPr>
            <p:cNvPr id="18561" name="Rectangle 3"/>
            <p:cNvSpPr>
              <a:spLocks noChangeArrowheads="1"/>
            </p:cNvSpPr>
            <p:nvPr/>
          </p:nvSpPr>
          <p:spPr bwMode="auto">
            <a:xfrm>
              <a:off x="384" y="912"/>
              <a:ext cx="5184" cy="28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62" name="Line 4"/>
            <p:cNvSpPr>
              <a:spLocks noChangeShapeType="1"/>
            </p:cNvSpPr>
            <p:nvPr/>
          </p:nvSpPr>
          <p:spPr bwMode="auto">
            <a:xfrm>
              <a:off x="384" y="912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63" name="Line 5"/>
            <p:cNvSpPr>
              <a:spLocks noChangeShapeType="1"/>
            </p:cNvSpPr>
            <p:nvPr/>
          </p:nvSpPr>
          <p:spPr bwMode="auto">
            <a:xfrm>
              <a:off x="384" y="3744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64" name="Line 6"/>
            <p:cNvSpPr>
              <a:spLocks noChangeShapeType="1"/>
            </p:cNvSpPr>
            <p:nvPr/>
          </p:nvSpPr>
          <p:spPr bwMode="auto">
            <a:xfrm>
              <a:off x="384" y="912"/>
              <a:ext cx="1" cy="283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65" name="Line 7"/>
            <p:cNvSpPr>
              <a:spLocks noChangeShapeType="1"/>
            </p:cNvSpPr>
            <p:nvPr/>
          </p:nvSpPr>
          <p:spPr bwMode="auto">
            <a:xfrm>
              <a:off x="5568" y="912"/>
              <a:ext cx="1" cy="283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2916238" y="48593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3714750" y="48593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5715000" y="48593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12"/>
          <p:cNvSpPr>
            <a:spLocks noChangeArrowheads="1"/>
          </p:cNvSpPr>
          <p:nvPr/>
        </p:nvSpPr>
        <p:spPr bwMode="auto">
          <a:xfrm>
            <a:off x="6513513" y="48593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13"/>
          <p:cNvSpPr>
            <a:spLocks noChangeArrowheads="1"/>
          </p:cNvSpPr>
          <p:nvPr/>
        </p:nvSpPr>
        <p:spPr bwMode="auto">
          <a:xfrm>
            <a:off x="2916238" y="61039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Rectangle 14"/>
          <p:cNvSpPr>
            <a:spLocks noChangeArrowheads="1"/>
          </p:cNvSpPr>
          <p:nvPr/>
        </p:nvSpPr>
        <p:spPr bwMode="auto">
          <a:xfrm>
            <a:off x="3714750" y="61039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15"/>
          <p:cNvSpPr>
            <a:spLocks noChangeArrowheads="1"/>
          </p:cNvSpPr>
          <p:nvPr/>
        </p:nvSpPr>
        <p:spPr bwMode="auto">
          <a:xfrm>
            <a:off x="5715000" y="61039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6"/>
          <p:cNvSpPr>
            <a:spLocks noChangeArrowheads="1"/>
          </p:cNvSpPr>
          <p:nvPr/>
        </p:nvSpPr>
        <p:spPr bwMode="auto">
          <a:xfrm>
            <a:off x="6513513" y="6103938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085975" y="4249738"/>
            <a:ext cx="5224463" cy="1871662"/>
            <a:chOff x="1314" y="2677"/>
            <a:chExt cx="3291" cy="1179"/>
          </a:xfrm>
        </p:grpSpPr>
        <p:sp>
          <p:nvSpPr>
            <p:cNvPr id="18517" name="Rectangle 18"/>
            <p:cNvSpPr>
              <a:spLocks noChangeArrowheads="1"/>
            </p:cNvSpPr>
            <p:nvPr/>
          </p:nvSpPr>
          <p:spPr bwMode="auto">
            <a:xfrm>
              <a:off x="1619" y="2696"/>
              <a:ext cx="962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Routings from D</a:t>
              </a:r>
            </a:p>
          </p:txBody>
        </p:sp>
        <p:sp>
          <p:nvSpPr>
            <p:cNvPr id="18518" name="Rectangle 19"/>
            <p:cNvSpPr>
              <a:spLocks noChangeArrowheads="1"/>
            </p:cNvSpPr>
            <p:nvPr/>
          </p:nvSpPr>
          <p:spPr bwMode="auto">
            <a:xfrm>
              <a:off x="3382" y="2696"/>
              <a:ext cx="946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Routings from E</a:t>
              </a:r>
            </a:p>
          </p:txBody>
        </p:sp>
        <p:sp>
          <p:nvSpPr>
            <p:cNvPr id="18519" name="Rectangle 20"/>
            <p:cNvSpPr>
              <a:spLocks noChangeArrowheads="1"/>
            </p:cNvSpPr>
            <p:nvPr/>
          </p:nvSpPr>
          <p:spPr bwMode="auto">
            <a:xfrm>
              <a:off x="1521" y="2900"/>
              <a:ext cx="152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To</a:t>
              </a:r>
            </a:p>
          </p:txBody>
        </p:sp>
        <p:sp>
          <p:nvSpPr>
            <p:cNvPr id="18520" name="Rectangle 21"/>
            <p:cNvSpPr>
              <a:spLocks noChangeArrowheads="1"/>
            </p:cNvSpPr>
            <p:nvPr/>
          </p:nvSpPr>
          <p:spPr bwMode="auto">
            <a:xfrm>
              <a:off x="1969" y="2900"/>
              <a:ext cx="25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Link</a:t>
              </a:r>
            </a:p>
          </p:txBody>
        </p:sp>
        <p:sp>
          <p:nvSpPr>
            <p:cNvPr id="18521" name="Rectangle 22"/>
            <p:cNvSpPr>
              <a:spLocks noChangeArrowheads="1"/>
            </p:cNvSpPr>
            <p:nvPr/>
          </p:nvSpPr>
          <p:spPr bwMode="auto">
            <a:xfrm>
              <a:off x="2473" y="2900"/>
              <a:ext cx="265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Cost</a:t>
              </a:r>
            </a:p>
          </p:txBody>
        </p:sp>
        <p:sp>
          <p:nvSpPr>
            <p:cNvPr id="18522" name="Rectangle 23"/>
            <p:cNvSpPr>
              <a:spLocks noChangeArrowheads="1"/>
            </p:cNvSpPr>
            <p:nvPr/>
          </p:nvSpPr>
          <p:spPr bwMode="auto">
            <a:xfrm>
              <a:off x="3284" y="2900"/>
              <a:ext cx="152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To</a:t>
              </a:r>
            </a:p>
          </p:txBody>
        </p:sp>
        <p:sp>
          <p:nvSpPr>
            <p:cNvPr id="18523" name="Rectangle 24"/>
            <p:cNvSpPr>
              <a:spLocks noChangeArrowheads="1"/>
            </p:cNvSpPr>
            <p:nvPr/>
          </p:nvSpPr>
          <p:spPr bwMode="auto">
            <a:xfrm>
              <a:off x="3732" y="2900"/>
              <a:ext cx="25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Link</a:t>
              </a:r>
            </a:p>
          </p:txBody>
        </p:sp>
        <p:sp>
          <p:nvSpPr>
            <p:cNvPr id="18524" name="Rectangle 25"/>
            <p:cNvSpPr>
              <a:spLocks noChangeArrowheads="1"/>
            </p:cNvSpPr>
            <p:nvPr/>
          </p:nvSpPr>
          <p:spPr bwMode="auto">
            <a:xfrm>
              <a:off x="4236" y="2900"/>
              <a:ext cx="265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i="1">
                  <a:solidFill>
                    <a:srgbClr val="000000"/>
                  </a:solidFill>
                  <a:latin typeface="Times New Roman" pitchFamily="18" charset="0"/>
                </a:rPr>
                <a:t>Cost</a:t>
              </a:r>
            </a:p>
          </p:txBody>
        </p:sp>
        <p:sp>
          <p:nvSpPr>
            <p:cNvPr id="18525" name="Rectangle 26"/>
            <p:cNvSpPr>
              <a:spLocks noChangeArrowheads="1"/>
            </p:cNvSpPr>
            <p:nvPr/>
          </p:nvSpPr>
          <p:spPr bwMode="auto">
            <a:xfrm>
              <a:off x="1549" y="3068"/>
              <a:ext cx="104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8526" name="Rectangle 27"/>
            <p:cNvSpPr>
              <a:spLocks noChangeArrowheads="1"/>
            </p:cNvSpPr>
            <p:nvPr/>
          </p:nvSpPr>
          <p:spPr bwMode="auto">
            <a:xfrm>
              <a:off x="1549" y="3222"/>
              <a:ext cx="9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8527" name="Rectangle 28"/>
            <p:cNvSpPr>
              <a:spLocks noChangeArrowheads="1"/>
            </p:cNvSpPr>
            <p:nvPr/>
          </p:nvSpPr>
          <p:spPr bwMode="auto">
            <a:xfrm>
              <a:off x="1549" y="3376"/>
              <a:ext cx="9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8528" name="Rectangle 29"/>
            <p:cNvSpPr>
              <a:spLocks noChangeArrowheads="1"/>
            </p:cNvSpPr>
            <p:nvPr/>
          </p:nvSpPr>
          <p:spPr bwMode="auto">
            <a:xfrm>
              <a:off x="1549" y="3530"/>
              <a:ext cx="104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8529" name="Rectangle 30"/>
            <p:cNvSpPr>
              <a:spLocks noChangeArrowheads="1"/>
            </p:cNvSpPr>
            <p:nvPr/>
          </p:nvSpPr>
          <p:spPr bwMode="auto">
            <a:xfrm>
              <a:off x="1549" y="3684"/>
              <a:ext cx="89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8530" name="Rectangle 31"/>
            <p:cNvSpPr>
              <a:spLocks noChangeArrowheads="1"/>
            </p:cNvSpPr>
            <p:nvPr/>
          </p:nvSpPr>
          <p:spPr bwMode="auto">
            <a:xfrm>
              <a:off x="2067" y="3068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531" name="Rectangle 32"/>
            <p:cNvSpPr>
              <a:spLocks noChangeArrowheads="1"/>
            </p:cNvSpPr>
            <p:nvPr/>
          </p:nvSpPr>
          <p:spPr bwMode="auto">
            <a:xfrm>
              <a:off x="2067" y="3222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532" name="Rectangle 33"/>
            <p:cNvSpPr>
              <a:spLocks noChangeArrowheads="1"/>
            </p:cNvSpPr>
            <p:nvPr/>
          </p:nvSpPr>
          <p:spPr bwMode="auto">
            <a:xfrm>
              <a:off x="2067" y="3376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8533" name="Rectangle 34"/>
            <p:cNvSpPr>
              <a:spLocks noChangeArrowheads="1"/>
            </p:cNvSpPr>
            <p:nvPr/>
          </p:nvSpPr>
          <p:spPr bwMode="auto">
            <a:xfrm>
              <a:off x="1969" y="3530"/>
              <a:ext cx="282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local</a:t>
              </a:r>
            </a:p>
          </p:txBody>
        </p:sp>
        <p:sp>
          <p:nvSpPr>
            <p:cNvPr id="18534" name="Rectangle 35"/>
            <p:cNvSpPr>
              <a:spLocks noChangeArrowheads="1"/>
            </p:cNvSpPr>
            <p:nvPr/>
          </p:nvSpPr>
          <p:spPr bwMode="auto">
            <a:xfrm>
              <a:off x="2067" y="3684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8535" name="Rectangle 36"/>
            <p:cNvSpPr>
              <a:spLocks noChangeArrowheads="1"/>
            </p:cNvSpPr>
            <p:nvPr/>
          </p:nvSpPr>
          <p:spPr bwMode="auto">
            <a:xfrm>
              <a:off x="2571" y="3068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36" name="Rectangle 37"/>
            <p:cNvSpPr>
              <a:spLocks noChangeArrowheads="1"/>
            </p:cNvSpPr>
            <p:nvPr/>
          </p:nvSpPr>
          <p:spPr bwMode="auto">
            <a:xfrm>
              <a:off x="2571" y="3222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537" name="Rectangle 38"/>
            <p:cNvSpPr>
              <a:spLocks noChangeArrowheads="1"/>
            </p:cNvSpPr>
            <p:nvPr/>
          </p:nvSpPr>
          <p:spPr bwMode="auto">
            <a:xfrm>
              <a:off x="2571" y="3376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538" name="Rectangle 39"/>
            <p:cNvSpPr>
              <a:spLocks noChangeArrowheads="1"/>
            </p:cNvSpPr>
            <p:nvPr/>
          </p:nvSpPr>
          <p:spPr bwMode="auto">
            <a:xfrm>
              <a:off x="2571" y="3530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539" name="Rectangle 40"/>
            <p:cNvSpPr>
              <a:spLocks noChangeArrowheads="1"/>
            </p:cNvSpPr>
            <p:nvPr/>
          </p:nvSpPr>
          <p:spPr bwMode="auto">
            <a:xfrm>
              <a:off x="2571" y="3684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40" name="Rectangle 41"/>
            <p:cNvSpPr>
              <a:spLocks noChangeArrowheads="1"/>
            </p:cNvSpPr>
            <p:nvPr/>
          </p:nvSpPr>
          <p:spPr bwMode="auto">
            <a:xfrm>
              <a:off x="3312" y="3068"/>
              <a:ext cx="104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8541" name="Rectangle 42"/>
            <p:cNvSpPr>
              <a:spLocks noChangeArrowheads="1"/>
            </p:cNvSpPr>
            <p:nvPr/>
          </p:nvSpPr>
          <p:spPr bwMode="auto">
            <a:xfrm>
              <a:off x="3312" y="3222"/>
              <a:ext cx="9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8542" name="Rectangle 43"/>
            <p:cNvSpPr>
              <a:spLocks noChangeArrowheads="1"/>
            </p:cNvSpPr>
            <p:nvPr/>
          </p:nvSpPr>
          <p:spPr bwMode="auto">
            <a:xfrm>
              <a:off x="3312" y="3376"/>
              <a:ext cx="97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8543" name="Rectangle 44"/>
            <p:cNvSpPr>
              <a:spLocks noChangeArrowheads="1"/>
            </p:cNvSpPr>
            <p:nvPr/>
          </p:nvSpPr>
          <p:spPr bwMode="auto">
            <a:xfrm>
              <a:off x="3312" y="3530"/>
              <a:ext cx="104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8544" name="Rectangle 45"/>
            <p:cNvSpPr>
              <a:spLocks noChangeArrowheads="1"/>
            </p:cNvSpPr>
            <p:nvPr/>
          </p:nvSpPr>
          <p:spPr bwMode="auto">
            <a:xfrm>
              <a:off x="3312" y="3684"/>
              <a:ext cx="89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8545" name="Rectangle 46"/>
            <p:cNvSpPr>
              <a:spLocks noChangeArrowheads="1"/>
            </p:cNvSpPr>
            <p:nvPr/>
          </p:nvSpPr>
          <p:spPr bwMode="auto">
            <a:xfrm>
              <a:off x="3830" y="3068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8546" name="Rectangle 47"/>
            <p:cNvSpPr>
              <a:spLocks noChangeArrowheads="1"/>
            </p:cNvSpPr>
            <p:nvPr/>
          </p:nvSpPr>
          <p:spPr bwMode="auto">
            <a:xfrm>
              <a:off x="3830" y="3222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8547" name="Rectangle 48"/>
            <p:cNvSpPr>
              <a:spLocks noChangeArrowheads="1"/>
            </p:cNvSpPr>
            <p:nvPr/>
          </p:nvSpPr>
          <p:spPr bwMode="auto">
            <a:xfrm>
              <a:off x="3830" y="3376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8548" name="Rectangle 49"/>
            <p:cNvSpPr>
              <a:spLocks noChangeArrowheads="1"/>
            </p:cNvSpPr>
            <p:nvPr/>
          </p:nvSpPr>
          <p:spPr bwMode="auto">
            <a:xfrm>
              <a:off x="3830" y="3530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8549" name="Rectangle 50"/>
            <p:cNvSpPr>
              <a:spLocks noChangeArrowheads="1"/>
            </p:cNvSpPr>
            <p:nvPr/>
          </p:nvSpPr>
          <p:spPr bwMode="auto">
            <a:xfrm>
              <a:off x="3732" y="3684"/>
              <a:ext cx="282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local</a:t>
              </a:r>
            </a:p>
          </p:txBody>
        </p:sp>
        <p:sp>
          <p:nvSpPr>
            <p:cNvPr id="18550" name="Rectangle 51"/>
            <p:cNvSpPr>
              <a:spLocks noChangeArrowheads="1"/>
            </p:cNvSpPr>
            <p:nvPr/>
          </p:nvSpPr>
          <p:spPr bwMode="auto">
            <a:xfrm>
              <a:off x="4334" y="3068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551" name="Rectangle 52"/>
            <p:cNvSpPr>
              <a:spLocks noChangeArrowheads="1"/>
            </p:cNvSpPr>
            <p:nvPr/>
          </p:nvSpPr>
          <p:spPr bwMode="auto">
            <a:xfrm>
              <a:off x="4334" y="3222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52" name="Rectangle 53"/>
            <p:cNvSpPr>
              <a:spLocks noChangeArrowheads="1"/>
            </p:cNvSpPr>
            <p:nvPr/>
          </p:nvSpPr>
          <p:spPr bwMode="auto">
            <a:xfrm>
              <a:off x="4334" y="3376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53" name="Rectangle 54"/>
            <p:cNvSpPr>
              <a:spLocks noChangeArrowheads="1"/>
            </p:cNvSpPr>
            <p:nvPr/>
          </p:nvSpPr>
          <p:spPr bwMode="auto">
            <a:xfrm>
              <a:off x="4334" y="3530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54" name="Rectangle 55"/>
            <p:cNvSpPr>
              <a:spLocks noChangeArrowheads="1"/>
            </p:cNvSpPr>
            <p:nvPr/>
          </p:nvSpPr>
          <p:spPr bwMode="auto">
            <a:xfrm>
              <a:off x="4334" y="3684"/>
              <a:ext cx="73" cy="1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555" name="Line 56"/>
            <p:cNvSpPr>
              <a:spLocks noChangeShapeType="1"/>
            </p:cNvSpPr>
            <p:nvPr/>
          </p:nvSpPr>
          <p:spPr bwMode="auto">
            <a:xfrm>
              <a:off x="1326" y="2677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6" name="Line 57"/>
            <p:cNvSpPr>
              <a:spLocks noChangeShapeType="1"/>
            </p:cNvSpPr>
            <p:nvPr/>
          </p:nvSpPr>
          <p:spPr bwMode="auto">
            <a:xfrm>
              <a:off x="3093" y="2679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7" name="Line 58"/>
            <p:cNvSpPr>
              <a:spLocks noChangeShapeType="1"/>
            </p:cNvSpPr>
            <p:nvPr/>
          </p:nvSpPr>
          <p:spPr bwMode="auto">
            <a:xfrm>
              <a:off x="1320" y="3061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8" name="Line 59"/>
            <p:cNvSpPr>
              <a:spLocks noChangeShapeType="1"/>
            </p:cNvSpPr>
            <p:nvPr/>
          </p:nvSpPr>
          <p:spPr bwMode="auto">
            <a:xfrm>
              <a:off x="3087" y="3063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59" name="Line 60"/>
            <p:cNvSpPr>
              <a:spLocks noChangeShapeType="1"/>
            </p:cNvSpPr>
            <p:nvPr/>
          </p:nvSpPr>
          <p:spPr bwMode="auto">
            <a:xfrm>
              <a:off x="1314" y="3847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60" name="Line 61"/>
            <p:cNvSpPr>
              <a:spLocks noChangeShapeType="1"/>
            </p:cNvSpPr>
            <p:nvPr/>
          </p:nvSpPr>
          <p:spPr bwMode="auto">
            <a:xfrm>
              <a:off x="3081" y="3849"/>
              <a:ext cx="1513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492125" y="1719263"/>
            <a:ext cx="8258175" cy="1951037"/>
            <a:chOff x="310" y="1083"/>
            <a:chExt cx="5202" cy="1229"/>
          </a:xfrm>
        </p:grpSpPr>
        <p:sp>
          <p:nvSpPr>
            <p:cNvPr id="18448" name="Rectangle 63"/>
            <p:cNvSpPr>
              <a:spLocks noChangeArrowheads="1"/>
            </p:cNvSpPr>
            <p:nvPr/>
          </p:nvSpPr>
          <p:spPr bwMode="auto">
            <a:xfrm>
              <a:off x="509" y="1090"/>
              <a:ext cx="99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Routings from A</a:t>
              </a:r>
            </a:p>
          </p:txBody>
        </p:sp>
        <p:sp>
          <p:nvSpPr>
            <p:cNvPr id="18449" name="Rectangle 64"/>
            <p:cNvSpPr>
              <a:spLocks noChangeArrowheads="1"/>
            </p:cNvSpPr>
            <p:nvPr/>
          </p:nvSpPr>
          <p:spPr bwMode="auto">
            <a:xfrm>
              <a:off x="2354" y="1090"/>
              <a:ext cx="99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Routings from B</a:t>
              </a:r>
            </a:p>
          </p:txBody>
        </p:sp>
        <p:sp>
          <p:nvSpPr>
            <p:cNvPr id="18450" name="Rectangle 65"/>
            <p:cNvSpPr>
              <a:spLocks noChangeArrowheads="1"/>
            </p:cNvSpPr>
            <p:nvPr/>
          </p:nvSpPr>
          <p:spPr bwMode="auto">
            <a:xfrm>
              <a:off x="4198" y="1090"/>
              <a:ext cx="1004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Routings from C</a:t>
              </a:r>
            </a:p>
          </p:txBody>
        </p:sp>
        <p:sp>
          <p:nvSpPr>
            <p:cNvPr id="18451" name="Rectangle 66"/>
            <p:cNvSpPr>
              <a:spLocks noChangeArrowheads="1"/>
            </p:cNvSpPr>
            <p:nvPr/>
          </p:nvSpPr>
          <p:spPr bwMode="auto">
            <a:xfrm>
              <a:off x="407" y="1309"/>
              <a:ext cx="16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To</a:t>
              </a:r>
            </a:p>
          </p:txBody>
        </p:sp>
        <p:sp>
          <p:nvSpPr>
            <p:cNvPr id="18452" name="Rectangle 67"/>
            <p:cNvSpPr>
              <a:spLocks noChangeArrowheads="1"/>
            </p:cNvSpPr>
            <p:nvPr/>
          </p:nvSpPr>
          <p:spPr bwMode="auto">
            <a:xfrm>
              <a:off x="875" y="1309"/>
              <a:ext cx="27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Link</a:t>
              </a:r>
            </a:p>
          </p:txBody>
        </p:sp>
        <p:sp>
          <p:nvSpPr>
            <p:cNvPr id="18453" name="Rectangle 68"/>
            <p:cNvSpPr>
              <a:spLocks noChangeArrowheads="1"/>
            </p:cNvSpPr>
            <p:nvPr/>
          </p:nvSpPr>
          <p:spPr bwMode="auto">
            <a:xfrm>
              <a:off x="1402" y="1309"/>
              <a:ext cx="278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Cost</a:t>
              </a:r>
            </a:p>
          </p:txBody>
        </p:sp>
        <p:sp>
          <p:nvSpPr>
            <p:cNvPr id="18454" name="Rectangle 69"/>
            <p:cNvSpPr>
              <a:spLocks noChangeArrowheads="1"/>
            </p:cNvSpPr>
            <p:nvPr/>
          </p:nvSpPr>
          <p:spPr bwMode="auto">
            <a:xfrm>
              <a:off x="2251" y="1309"/>
              <a:ext cx="16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To</a:t>
              </a:r>
            </a:p>
          </p:txBody>
        </p:sp>
        <p:sp>
          <p:nvSpPr>
            <p:cNvPr id="18455" name="Rectangle 70"/>
            <p:cNvSpPr>
              <a:spLocks noChangeArrowheads="1"/>
            </p:cNvSpPr>
            <p:nvPr/>
          </p:nvSpPr>
          <p:spPr bwMode="auto">
            <a:xfrm>
              <a:off x="2720" y="1309"/>
              <a:ext cx="27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Link</a:t>
              </a:r>
            </a:p>
          </p:txBody>
        </p:sp>
        <p:sp>
          <p:nvSpPr>
            <p:cNvPr id="18456" name="Rectangle 71"/>
            <p:cNvSpPr>
              <a:spLocks noChangeArrowheads="1"/>
            </p:cNvSpPr>
            <p:nvPr/>
          </p:nvSpPr>
          <p:spPr bwMode="auto">
            <a:xfrm>
              <a:off x="3247" y="1309"/>
              <a:ext cx="278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Cost</a:t>
              </a:r>
            </a:p>
          </p:txBody>
        </p:sp>
        <p:sp>
          <p:nvSpPr>
            <p:cNvPr id="18457" name="Rectangle 72"/>
            <p:cNvSpPr>
              <a:spLocks noChangeArrowheads="1"/>
            </p:cNvSpPr>
            <p:nvPr/>
          </p:nvSpPr>
          <p:spPr bwMode="auto">
            <a:xfrm>
              <a:off x="4096" y="1309"/>
              <a:ext cx="16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To</a:t>
              </a:r>
            </a:p>
          </p:txBody>
        </p:sp>
        <p:sp>
          <p:nvSpPr>
            <p:cNvPr id="18458" name="Rectangle 73"/>
            <p:cNvSpPr>
              <a:spLocks noChangeArrowheads="1"/>
            </p:cNvSpPr>
            <p:nvPr/>
          </p:nvSpPr>
          <p:spPr bwMode="auto">
            <a:xfrm>
              <a:off x="4564" y="1309"/>
              <a:ext cx="271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Link</a:t>
              </a:r>
            </a:p>
          </p:txBody>
        </p:sp>
        <p:sp>
          <p:nvSpPr>
            <p:cNvPr id="18459" name="Rectangle 74"/>
            <p:cNvSpPr>
              <a:spLocks noChangeArrowheads="1"/>
            </p:cNvSpPr>
            <p:nvPr/>
          </p:nvSpPr>
          <p:spPr bwMode="auto">
            <a:xfrm>
              <a:off x="5091" y="1309"/>
              <a:ext cx="278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 i="1">
                  <a:solidFill>
                    <a:srgbClr val="000000"/>
                  </a:solidFill>
                  <a:latin typeface="Times New Roman" pitchFamily="18" charset="0"/>
                </a:rPr>
                <a:t>Cost</a:t>
              </a:r>
            </a:p>
          </p:txBody>
        </p:sp>
        <p:sp>
          <p:nvSpPr>
            <p:cNvPr id="18460" name="Rectangle 75"/>
            <p:cNvSpPr>
              <a:spLocks noChangeArrowheads="1"/>
            </p:cNvSpPr>
            <p:nvPr/>
          </p:nvSpPr>
          <p:spPr bwMode="auto">
            <a:xfrm>
              <a:off x="436" y="1486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8461" name="Rectangle 76"/>
            <p:cNvSpPr>
              <a:spLocks noChangeArrowheads="1"/>
            </p:cNvSpPr>
            <p:nvPr/>
          </p:nvSpPr>
          <p:spPr bwMode="auto">
            <a:xfrm>
              <a:off x="436" y="1647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8462" name="Rectangle 77"/>
            <p:cNvSpPr>
              <a:spLocks noChangeArrowheads="1"/>
            </p:cNvSpPr>
            <p:nvPr/>
          </p:nvSpPr>
          <p:spPr bwMode="auto">
            <a:xfrm>
              <a:off x="436" y="1808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8463" name="Rectangle 78"/>
            <p:cNvSpPr>
              <a:spLocks noChangeArrowheads="1"/>
            </p:cNvSpPr>
            <p:nvPr/>
          </p:nvSpPr>
          <p:spPr bwMode="auto">
            <a:xfrm>
              <a:off x="436" y="1969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8464" name="Rectangle 79"/>
            <p:cNvSpPr>
              <a:spLocks noChangeArrowheads="1"/>
            </p:cNvSpPr>
            <p:nvPr/>
          </p:nvSpPr>
          <p:spPr bwMode="auto">
            <a:xfrm>
              <a:off x="436" y="2130"/>
              <a:ext cx="94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8465" name="Rectangle 80"/>
            <p:cNvSpPr>
              <a:spLocks noChangeArrowheads="1"/>
            </p:cNvSpPr>
            <p:nvPr/>
          </p:nvSpPr>
          <p:spPr bwMode="auto">
            <a:xfrm>
              <a:off x="875" y="1486"/>
              <a:ext cx="295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local</a:t>
              </a:r>
            </a:p>
          </p:txBody>
        </p:sp>
        <p:sp>
          <p:nvSpPr>
            <p:cNvPr id="18466" name="Rectangle 81"/>
            <p:cNvSpPr>
              <a:spLocks noChangeArrowheads="1"/>
            </p:cNvSpPr>
            <p:nvPr/>
          </p:nvSpPr>
          <p:spPr bwMode="auto">
            <a:xfrm>
              <a:off x="978" y="1647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67" name="Rectangle 82"/>
            <p:cNvSpPr>
              <a:spLocks noChangeArrowheads="1"/>
            </p:cNvSpPr>
            <p:nvPr/>
          </p:nvSpPr>
          <p:spPr bwMode="auto">
            <a:xfrm>
              <a:off x="978" y="1808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68" name="Rectangle 83"/>
            <p:cNvSpPr>
              <a:spLocks noChangeArrowheads="1"/>
            </p:cNvSpPr>
            <p:nvPr/>
          </p:nvSpPr>
          <p:spPr bwMode="auto">
            <a:xfrm>
              <a:off x="978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8469" name="Rectangle 84"/>
            <p:cNvSpPr>
              <a:spLocks noChangeArrowheads="1"/>
            </p:cNvSpPr>
            <p:nvPr/>
          </p:nvSpPr>
          <p:spPr bwMode="auto">
            <a:xfrm>
              <a:off x="978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70" name="Rectangle 85"/>
            <p:cNvSpPr>
              <a:spLocks noChangeArrowheads="1"/>
            </p:cNvSpPr>
            <p:nvPr/>
          </p:nvSpPr>
          <p:spPr bwMode="auto">
            <a:xfrm>
              <a:off x="1505" y="1486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71" name="Rectangle 86"/>
            <p:cNvSpPr>
              <a:spLocks noChangeArrowheads="1"/>
            </p:cNvSpPr>
            <p:nvPr/>
          </p:nvSpPr>
          <p:spPr bwMode="auto">
            <a:xfrm>
              <a:off x="1505" y="1647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72" name="Rectangle 87"/>
            <p:cNvSpPr>
              <a:spLocks noChangeArrowheads="1"/>
            </p:cNvSpPr>
            <p:nvPr/>
          </p:nvSpPr>
          <p:spPr bwMode="auto">
            <a:xfrm>
              <a:off x="1505" y="1808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73" name="Rectangle 88"/>
            <p:cNvSpPr>
              <a:spLocks noChangeArrowheads="1"/>
            </p:cNvSpPr>
            <p:nvPr/>
          </p:nvSpPr>
          <p:spPr bwMode="auto">
            <a:xfrm>
              <a:off x="1505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74" name="Rectangle 89"/>
            <p:cNvSpPr>
              <a:spLocks noChangeArrowheads="1"/>
            </p:cNvSpPr>
            <p:nvPr/>
          </p:nvSpPr>
          <p:spPr bwMode="auto">
            <a:xfrm>
              <a:off x="1505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75" name="Rectangle 90"/>
            <p:cNvSpPr>
              <a:spLocks noChangeArrowheads="1"/>
            </p:cNvSpPr>
            <p:nvPr/>
          </p:nvSpPr>
          <p:spPr bwMode="auto">
            <a:xfrm>
              <a:off x="2280" y="1486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8476" name="Rectangle 91"/>
            <p:cNvSpPr>
              <a:spLocks noChangeArrowheads="1"/>
            </p:cNvSpPr>
            <p:nvPr/>
          </p:nvSpPr>
          <p:spPr bwMode="auto">
            <a:xfrm>
              <a:off x="2280" y="1647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8477" name="Rectangle 92"/>
            <p:cNvSpPr>
              <a:spLocks noChangeArrowheads="1"/>
            </p:cNvSpPr>
            <p:nvPr/>
          </p:nvSpPr>
          <p:spPr bwMode="auto">
            <a:xfrm>
              <a:off x="2280" y="1808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8478" name="Rectangle 93"/>
            <p:cNvSpPr>
              <a:spLocks noChangeArrowheads="1"/>
            </p:cNvSpPr>
            <p:nvPr/>
          </p:nvSpPr>
          <p:spPr bwMode="auto">
            <a:xfrm>
              <a:off x="2280" y="1969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8479" name="Rectangle 94"/>
            <p:cNvSpPr>
              <a:spLocks noChangeArrowheads="1"/>
            </p:cNvSpPr>
            <p:nvPr/>
          </p:nvSpPr>
          <p:spPr bwMode="auto">
            <a:xfrm>
              <a:off x="2280" y="2130"/>
              <a:ext cx="94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8480" name="Rectangle 95"/>
            <p:cNvSpPr>
              <a:spLocks noChangeArrowheads="1"/>
            </p:cNvSpPr>
            <p:nvPr/>
          </p:nvSpPr>
          <p:spPr bwMode="auto">
            <a:xfrm>
              <a:off x="2822" y="1486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81" name="Rectangle 96"/>
            <p:cNvSpPr>
              <a:spLocks noChangeArrowheads="1"/>
            </p:cNvSpPr>
            <p:nvPr/>
          </p:nvSpPr>
          <p:spPr bwMode="auto">
            <a:xfrm>
              <a:off x="2720" y="1647"/>
              <a:ext cx="295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local</a:t>
              </a:r>
            </a:p>
          </p:txBody>
        </p:sp>
        <p:sp>
          <p:nvSpPr>
            <p:cNvPr id="18482" name="Rectangle 97"/>
            <p:cNvSpPr>
              <a:spLocks noChangeArrowheads="1"/>
            </p:cNvSpPr>
            <p:nvPr/>
          </p:nvSpPr>
          <p:spPr bwMode="auto">
            <a:xfrm>
              <a:off x="2822" y="1808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83" name="Rectangle 98"/>
            <p:cNvSpPr>
              <a:spLocks noChangeArrowheads="1"/>
            </p:cNvSpPr>
            <p:nvPr/>
          </p:nvSpPr>
          <p:spPr bwMode="auto">
            <a:xfrm>
              <a:off x="2822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84" name="Rectangle 99"/>
            <p:cNvSpPr>
              <a:spLocks noChangeArrowheads="1"/>
            </p:cNvSpPr>
            <p:nvPr/>
          </p:nvSpPr>
          <p:spPr bwMode="auto">
            <a:xfrm>
              <a:off x="2822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8485" name="Rectangle 100"/>
            <p:cNvSpPr>
              <a:spLocks noChangeArrowheads="1"/>
            </p:cNvSpPr>
            <p:nvPr/>
          </p:nvSpPr>
          <p:spPr bwMode="auto">
            <a:xfrm>
              <a:off x="3349" y="1486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86" name="Rectangle 101"/>
            <p:cNvSpPr>
              <a:spLocks noChangeArrowheads="1"/>
            </p:cNvSpPr>
            <p:nvPr/>
          </p:nvSpPr>
          <p:spPr bwMode="auto">
            <a:xfrm>
              <a:off x="3349" y="1647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87" name="Rectangle 102"/>
            <p:cNvSpPr>
              <a:spLocks noChangeArrowheads="1"/>
            </p:cNvSpPr>
            <p:nvPr/>
          </p:nvSpPr>
          <p:spPr bwMode="auto">
            <a:xfrm>
              <a:off x="3349" y="1808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88" name="Rectangle 103"/>
            <p:cNvSpPr>
              <a:spLocks noChangeArrowheads="1"/>
            </p:cNvSpPr>
            <p:nvPr/>
          </p:nvSpPr>
          <p:spPr bwMode="auto">
            <a:xfrm>
              <a:off x="3349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89" name="Rectangle 104"/>
            <p:cNvSpPr>
              <a:spLocks noChangeArrowheads="1"/>
            </p:cNvSpPr>
            <p:nvPr/>
          </p:nvSpPr>
          <p:spPr bwMode="auto">
            <a:xfrm>
              <a:off x="3349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490" name="Rectangle 105"/>
            <p:cNvSpPr>
              <a:spLocks noChangeArrowheads="1"/>
            </p:cNvSpPr>
            <p:nvPr/>
          </p:nvSpPr>
          <p:spPr bwMode="auto">
            <a:xfrm>
              <a:off x="4125" y="1486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8491" name="Rectangle 106"/>
            <p:cNvSpPr>
              <a:spLocks noChangeArrowheads="1"/>
            </p:cNvSpPr>
            <p:nvPr/>
          </p:nvSpPr>
          <p:spPr bwMode="auto">
            <a:xfrm>
              <a:off x="4125" y="1647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8492" name="Rectangle 107"/>
            <p:cNvSpPr>
              <a:spLocks noChangeArrowheads="1"/>
            </p:cNvSpPr>
            <p:nvPr/>
          </p:nvSpPr>
          <p:spPr bwMode="auto">
            <a:xfrm>
              <a:off x="4125" y="1808"/>
              <a:ext cx="102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8493" name="Rectangle 108"/>
            <p:cNvSpPr>
              <a:spLocks noChangeArrowheads="1"/>
            </p:cNvSpPr>
            <p:nvPr/>
          </p:nvSpPr>
          <p:spPr bwMode="auto">
            <a:xfrm>
              <a:off x="4125" y="1969"/>
              <a:ext cx="110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8494" name="Rectangle 109"/>
            <p:cNvSpPr>
              <a:spLocks noChangeArrowheads="1"/>
            </p:cNvSpPr>
            <p:nvPr/>
          </p:nvSpPr>
          <p:spPr bwMode="auto">
            <a:xfrm>
              <a:off x="4125" y="2130"/>
              <a:ext cx="94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E</a:t>
              </a:r>
            </a:p>
          </p:txBody>
        </p:sp>
        <p:sp>
          <p:nvSpPr>
            <p:cNvPr id="18495" name="Rectangle 110"/>
            <p:cNvSpPr>
              <a:spLocks noChangeArrowheads="1"/>
            </p:cNvSpPr>
            <p:nvPr/>
          </p:nvSpPr>
          <p:spPr bwMode="auto">
            <a:xfrm>
              <a:off x="4666" y="1486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96" name="Rectangle 111"/>
            <p:cNvSpPr>
              <a:spLocks noChangeArrowheads="1"/>
            </p:cNvSpPr>
            <p:nvPr/>
          </p:nvSpPr>
          <p:spPr bwMode="auto">
            <a:xfrm>
              <a:off x="4666" y="1647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497" name="Rectangle 112"/>
            <p:cNvSpPr>
              <a:spLocks noChangeArrowheads="1"/>
            </p:cNvSpPr>
            <p:nvPr/>
          </p:nvSpPr>
          <p:spPr bwMode="auto">
            <a:xfrm>
              <a:off x="4564" y="1808"/>
              <a:ext cx="295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local</a:t>
              </a:r>
            </a:p>
          </p:txBody>
        </p:sp>
        <p:sp>
          <p:nvSpPr>
            <p:cNvPr id="18498" name="Rectangle 113"/>
            <p:cNvSpPr>
              <a:spLocks noChangeArrowheads="1"/>
            </p:cNvSpPr>
            <p:nvPr/>
          </p:nvSpPr>
          <p:spPr bwMode="auto">
            <a:xfrm>
              <a:off x="4666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8499" name="Rectangle 114"/>
            <p:cNvSpPr>
              <a:spLocks noChangeArrowheads="1"/>
            </p:cNvSpPr>
            <p:nvPr/>
          </p:nvSpPr>
          <p:spPr bwMode="auto">
            <a:xfrm>
              <a:off x="4666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8500" name="Rectangle 115"/>
            <p:cNvSpPr>
              <a:spLocks noChangeArrowheads="1"/>
            </p:cNvSpPr>
            <p:nvPr/>
          </p:nvSpPr>
          <p:spPr bwMode="auto">
            <a:xfrm>
              <a:off x="5193" y="1486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501" name="Rectangle 116"/>
            <p:cNvSpPr>
              <a:spLocks noChangeArrowheads="1"/>
            </p:cNvSpPr>
            <p:nvPr/>
          </p:nvSpPr>
          <p:spPr bwMode="auto">
            <a:xfrm>
              <a:off x="5193" y="1647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8502" name="Rectangle 117"/>
            <p:cNvSpPr>
              <a:spLocks noChangeArrowheads="1"/>
            </p:cNvSpPr>
            <p:nvPr/>
          </p:nvSpPr>
          <p:spPr bwMode="auto">
            <a:xfrm>
              <a:off x="5193" y="1808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503" name="Rectangle 118"/>
            <p:cNvSpPr>
              <a:spLocks noChangeArrowheads="1"/>
            </p:cNvSpPr>
            <p:nvPr/>
          </p:nvSpPr>
          <p:spPr bwMode="auto">
            <a:xfrm>
              <a:off x="5193" y="1969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8504" name="Rectangle 119"/>
            <p:cNvSpPr>
              <a:spLocks noChangeArrowheads="1"/>
            </p:cNvSpPr>
            <p:nvPr/>
          </p:nvSpPr>
          <p:spPr bwMode="auto">
            <a:xfrm>
              <a:off x="5193" y="2130"/>
              <a:ext cx="76" cy="18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90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grpSp>
          <p:nvGrpSpPr>
            <p:cNvPr id="5" name="Group 120"/>
            <p:cNvGrpSpPr>
              <a:grpSpLocks/>
            </p:cNvGrpSpPr>
            <p:nvPr/>
          </p:nvGrpSpPr>
          <p:grpSpPr bwMode="auto">
            <a:xfrm>
              <a:off x="310" y="1095"/>
              <a:ext cx="1512" cy="1209"/>
              <a:chOff x="310" y="1095"/>
              <a:chExt cx="1512" cy="1209"/>
            </a:xfrm>
          </p:grpSpPr>
          <p:sp>
            <p:nvSpPr>
              <p:cNvPr id="18514" name="Line 121"/>
              <p:cNvSpPr>
                <a:spLocks noChangeShapeType="1"/>
              </p:cNvSpPr>
              <p:nvPr/>
            </p:nvSpPr>
            <p:spPr bwMode="auto">
              <a:xfrm>
                <a:off x="310" y="1095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5" name="Line 122"/>
              <p:cNvSpPr>
                <a:spLocks noChangeShapeType="1"/>
              </p:cNvSpPr>
              <p:nvPr/>
            </p:nvSpPr>
            <p:spPr bwMode="auto">
              <a:xfrm>
                <a:off x="310" y="1479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6" name="Line 123"/>
              <p:cNvSpPr>
                <a:spLocks noChangeShapeType="1"/>
              </p:cNvSpPr>
              <p:nvPr/>
            </p:nvSpPr>
            <p:spPr bwMode="auto">
              <a:xfrm>
                <a:off x="310" y="2304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24"/>
            <p:cNvGrpSpPr>
              <a:grpSpLocks/>
            </p:cNvGrpSpPr>
            <p:nvPr/>
          </p:nvGrpSpPr>
          <p:grpSpPr bwMode="auto">
            <a:xfrm>
              <a:off x="2155" y="1089"/>
              <a:ext cx="1512" cy="1209"/>
              <a:chOff x="2155" y="1089"/>
              <a:chExt cx="1512" cy="1209"/>
            </a:xfrm>
          </p:grpSpPr>
          <p:sp>
            <p:nvSpPr>
              <p:cNvPr id="18511" name="Line 125"/>
              <p:cNvSpPr>
                <a:spLocks noChangeShapeType="1"/>
              </p:cNvSpPr>
              <p:nvPr/>
            </p:nvSpPr>
            <p:spPr bwMode="auto">
              <a:xfrm>
                <a:off x="2155" y="1089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2" name="Line 126"/>
              <p:cNvSpPr>
                <a:spLocks noChangeShapeType="1"/>
              </p:cNvSpPr>
              <p:nvPr/>
            </p:nvSpPr>
            <p:spPr bwMode="auto">
              <a:xfrm>
                <a:off x="2155" y="1473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3" name="Line 127"/>
              <p:cNvSpPr>
                <a:spLocks noChangeShapeType="1"/>
              </p:cNvSpPr>
              <p:nvPr/>
            </p:nvSpPr>
            <p:spPr bwMode="auto">
              <a:xfrm>
                <a:off x="2155" y="2298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128"/>
            <p:cNvGrpSpPr>
              <a:grpSpLocks/>
            </p:cNvGrpSpPr>
            <p:nvPr/>
          </p:nvGrpSpPr>
          <p:grpSpPr bwMode="auto">
            <a:xfrm>
              <a:off x="4000" y="1083"/>
              <a:ext cx="1512" cy="1209"/>
              <a:chOff x="4000" y="1083"/>
              <a:chExt cx="1512" cy="1209"/>
            </a:xfrm>
          </p:grpSpPr>
          <p:sp>
            <p:nvSpPr>
              <p:cNvPr id="18508" name="Line 129"/>
              <p:cNvSpPr>
                <a:spLocks noChangeShapeType="1"/>
              </p:cNvSpPr>
              <p:nvPr/>
            </p:nvSpPr>
            <p:spPr bwMode="auto">
              <a:xfrm>
                <a:off x="4000" y="1083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09" name="Line 130"/>
              <p:cNvSpPr>
                <a:spLocks noChangeShapeType="1"/>
              </p:cNvSpPr>
              <p:nvPr/>
            </p:nvSpPr>
            <p:spPr bwMode="auto">
              <a:xfrm>
                <a:off x="4000" y="1467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10" name="Line 131"/>
              <p:cNvSpPr>
                <a:spLocks noChangeShapeType="1"/>
              </p:cNvSpPr>
              <p:nvPr/>
            </p:nvSpPr>
            <p:spPr bwMode="auto">
              <a:xfrm>
                <a:off x="4000" y="2292"/>
                <a:ext cx="1513" cy="1"/>
              </a:xfrm>
              <a:prstGeom prst="line">
                <a:avLst/>
              </a:prstGeom>
              <a:noFill/>
              <a:ln w="2844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76225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smtClean="0">
                <a:solidFill>
                  <a:srgbClr val="669900"/>
                </a:solidFill>
              </a:rPr>
              <a:t>Routing</a:t>
            </a: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/>
          <a:p>
            <a:fld id="{A94E5FA7-6E40-47C0-9FCC-29293D8714EE}" type="slidenum">
              <a:rPr lang="en-GB"/>
              <a:pPr/>
              <a:t>15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838200"/>
            <a:ext cx="8153400" cy="5045075"/>
            <a:chOff x="336" y="528"/>
            <a:chExt cx="5136" cy="3178"/>
          </a:xfrm>
        </p:grpSpPr>
        <p:sp>
          <p:nvSpPr>
            <p:cNvPr id="19462" name="Rectangle 3"/>
            <p:cNvSpPr>
              <a:spLocks noChangeArrowheads="1"/>
            </p:cNvSpPr>
            <p:nvPr/>
          </p:nvSpPr>
          <p:spPr bwMode="auto">
            <a:xfrm>
              <a:off x="336" y="528"/>
              <a:ext cx="5136" cy="317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476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For a packet addressed to C, when it arrives at the router at A, the algorithm uses routing table in A and choose the row staring with C therefore forwards the packet to link </a:t>
              </a:r>
              <a:r>
                <a:rPr lang="en-GB" sz="2800" dirty="0" err="1">
                  <a:solidFill>
                    <a:srgbClr val="000000"/>
                  </a:solidFill>
                </a:rPr>
                <a:t>labeled</a:t>
              </a:r>
              <a:r>
                <a:rPr lang="en-GB" sz="2800" dirty="0">
                  <a:solidFill>
                    <a:srgbClr val="000000"/>
                  </a:solidFill>
                </a:rPr>
                <a:t> 1.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476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When the packet arrives at B same procedure is followed and link 2 will be selected     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476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When packet arrives at C, routing table entry shows local that means packet should be delivered to a local host </a:t>
              </a:r>
            </a:p>
            <a:p>
              <a:pPr marL="334963" indent="-334963">
                <a:lnSpc>
                  <a:spcPct val="100000"/>
                </a:lnSpc>
                <a:spcBef>
                  <a:spcPts val="700"/>
                </a:spcBef>
                <a:buFont typeface="Wingdings" pitchFamily="2" charset="2"/>
                <a:buChar char=""/>
                <a:tabLst>
                  <a:tab pos="347663" algn="l"/>
                  <a:tab pos="792163" algn="l"/>
                  <a:tab pos="1249363" algn="l"/>
                  <a:tab pos="1706563" algn="l"/>
                  <a:tab pos="2163763" algn="l"/>
                  <a:tab pos="2620963" algn="l"/>
                  <a:tab pos="3078163" algn="l"/>
                  <a:tab pos="3535363" algn="l"/>
                  <a:tab pos="3992563" algn="l"/>
                  <a:tab pos="4449763" algn="l"/>
                  <a:tab pos="4906963" algn="l"/>
                  <a:tab pos="5364163" algn="l"/>
                  <a:tab pos="5821363" algn="l"/>
                  <a:tab pos="6278563" algn="l"/>
                  <a:tab pos="6735763" algn="l"/>
                  <a:tab pos="7192963" algn="l"/>
                  <a:tab pos="7650163" algn="l"/>
                  <a:tab pos="8107363" algn="l"/>
                  <a:tab pos="8564563" algn="l"/>
                  <a:tab pos="9021763" algn="l"/>
                  <a:tab pos="94789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The routing tables will be built up and maintained whenever faults occur in the network</a:t>
              </a:r>
            </a:p>
          </p:txBody>
        </p:sp>
        <p:sp>
          <p:nvSpPr>
            <p:cNvPr id="19463" name="Line 4"/>
            <p:cNvSpPr>
              <a:spLocks noChangeShapeType="1"/>
            </p:cNvSpPr>
            <p:nvPr/>
          </p:nvSpPr>
          <p:spPr bwMode="auto">
            <a:xfrm>
              <a:off x="336" y="528"/>
              <a:ext cx="513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Line 5"/>
            <p:cNvSpPr>
              <a:spLocks noChangeShapeType="1"/>
            </p:cNvSpPr>
            <p:nvPr/>
          </p:nvSpPr>
          <p:spPr bwMode="auto">
            <a:xfrm>
              <a:off x="336" y="3706"/>
              <a:ext cx="5136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Line 6"/>
            <p:cNvSpPr>
              <a:spLocks noChangeShapeType="1"/>
            </p:cNvSpPr>
            <p:nvPr/>
          </p:nvSpPr>
          <p:spPr bwMode="auto">
            <a:xfrm>
              <a:off x="336" y="528"/>
              <a:ext cx="1" cy="3178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7"/>
            <p:cNvSpPr>
              <a:spLocks noChangeShapeType="1"/>
            </p:cNvSpPr>
            <p:nvPr/>
          </p:nvSpPr>
          <p:spPr bwMode="auto">
            <a:xfrm>
              <a:off x="5472" y="528"/>
              <a:ext cx="1" cy="3178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07886"/>
          </a:xfrm>
        </p:spPr>
        <p:txBody>
          <a:bodyPr anchorCtr="1">
            <a:spAutoFit/>
          </a:bodyPr>
          <a:lstStyle/>
          <a:p>
            <a:pPr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 dirty="0" smtClean="0">
                <a:solidFill>
                  <a:srgbClr val="669900"/>
                </a:solidFill>
              </a:rPr>
              <a:t>Internetworking: Simplified View of the </a:t>
            </a:r>
            <a:r>
              <a:rPr lang="en-GB" sz="2000" b="1" dirty="0" err="1" smtClean="0">
                <a:solidFill>
                  <a:srgbClr val="669900"/>
                </a:solidFill>
              </a:rPr>
              <a:t>QMW</a:t>
            </a:r>
            <a:r>
              <a:rPr lang="en-GB" sz="2000" b="1" dirty="0" smtClean="0">
                <a:solidFill>
                  <a:srgbClr val="669900"/>
                </a:solidFill>
              </a:rPr>
              <a:t> Computer Science Network (2000)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idx="11"/>
          </p:nvPr>
        </p:nvSpPr>
        <p:spPr>
          <a:noFill/>
        </p:spPr>
        <p:txBody>
          <a:bodyPr/>
          <a:lstStyle/>
          <a:p>
            <a:fld id="{0D18988A-9821-4AC5-9FF8-4133D7856B74}" type="slidenum">
              <a:rPr lang="en-GB"/>
              <a:pPr/>
              <a:t>16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914400"/>
            <a:ext cx="8229600" cy="1993900"/>
            <a:chOff x="336" y="576"/>
            <a:chExt cx="5184" cy="1256"/>
          </a:xfrm>
        </p:grpSpPr>
        <p:sp>
          <p:nvSpPr>
            <p:cNvPr id="23051" name="Rectangle 3"/>
            <p:cNvSpPr>
              <a:spLocks noChangeArrowheads="1"/>
            </p:cNvSpPr>
            <p:nvPr/>
          </p:nvSpPr>
          <p:spPr bwMode="auto">
            <a:xfrm>
              <a:off x="336" y="576"/>
              <a:ext cx="5184" cy="1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52" name="Line 4"/>
            <p:cNvSpPr>
              <a:spLocks noChangeShapeType="1"/>
            </p:cNvSpPr>
            <p:nvPr/>
          </p:nvSpPr>
          <p:spPr bwMode="auto">
            <a:xfrm>
              <a:off x="336" y="576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53" name="Line 5"/>
            <p:cNvSpPr>
              <a:spLocks noChangeShapeType="1"/>
            </p:cNvSpPr>
            <p:nvPr/>
          </p:nvSpPr>
          <p:spPr bwMode="auto">
            <a:xfrm>
              <a:off x="336" y="1832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54" name="Line 6"/>
            <p:cNvSpPr>
              <a:spLocks noChangeShapeType="1"/>
            </p:cNvSpPr>
            <p:nvPr/>
          </p:nvSpPr>
          <p:spPr bwMode="auto">
            <a:xfrm>
              <a:off x="336" y="576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55" name="Line 7"/>
            <p:cNvSpPr>
              <a:spLocks noChangeShapeType="1"/>
            </p:cNvSpPr>
            <p:nvPr/>
          </p:nvSpPr>
          <p:spPr bwMode="auto">
            <a:xfrm>
              <a:off x="5520" y="576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09600" y="990600"/>
            <a:ext cx="7924800" cy="5562600"/>
            <a:chOff x="960" y="624"/>
            <a:chExt cx="3864" cy="3123"/>
          </a:xfrm>
        </p:grpSpPr>
        <p:sp>
          <p:nvSpPr>
            <p:cNvPr id="22535" name="Freeform 10"/>
            <p:cNvSpPr>
              <a:spLocks noChangeArrowheads="1"/>
            </p:cNvSpPr>
            <p:nvPr/>
          </p:nvSpPr>
          <p:spPr bwMode="auto">
            <a:xfrm>
              <a:off x="1332" y="3353"/>
              <a:ext cx="1590" cy="90"/>
            </a:xfrm>
            <a:custGeom>
              <a:avLst/>
              <a:gdLst>
                <a:gd name="T0" fmla="*/ 0 w 1590"/>
                <a:gd name="T1" fmla="*/ 90 h 90"/>
                <a:gd name="T2" fmla="*/ 1590 w 1590"/>
                <a:gd name="T3" fmla="*/ 90 h 90"/>
                <a:gd name="T4" fmla="*/ 1590 w 1590"/>
                <a:gd name="T5" fmla="*/ 0 h 90"/>
                <a:gd name="T6" fmla="*/ 0 60000 65536"/>
                <a:gd name="T7" fmla="*/ 0 60000 65536"/>
                <a:gd name="T8" fmla="*/ 0 60000 65536"/>
                <a:gd name="T9" fmla="*/ 0 w 1590"/>
                <a:gd name="T10" fmla="*/ 0 h 90"/>
                <a:gd name="T11" fmla="*/ 1590 w 1590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90" h="90">
                  <a:moveTo>
                    <a:pt x="0" y="90"/>
                  </a:moveTo>
                  <a:lnTo>
                    <a:pt x="1590" y="90"/>
                  </a:lnTo>
                  <a:lnTo>
                    <a:pt x="159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Freeform 11"/>
            <p:cNvSpPr>
              <a:spLocks noChangeArrowheads="1"/>
            </p:cNvSpPr>
            <p:nvPr/>
          </p:nvSpPr>
          <p:spPr bwMode="auto">
            <a:xfrm>
              <a:off x="1343" y="793"/>
              <a:ext cx="1579" cy="90"/>
            </a:xfrm>
            <a:custGeom>
              <a:avLst/>
              <a:gdLst>
                <a:gd name="T0" fmla="*/ 0 w 1579"/>
                <a:gd name="T1" fmla="*/ 0 h 90"/>
                <a:gd name="T2" fmla="*/ 1579 w 1579"/>
                <a:gd name="T3" fmla="*/ 0 h 90"/>
                <a:gd name="T4" fmla="*/ 1579 w 1579"/>
                <a:gd name="T5" fmla="*/ 90 h 90"/>
                <a:gd name="T6" fmla="*/ 0 60000 65536"/>
                <a:gd name="T7" fmla="*/ 0 60000 65536"/>
                <a:gd name="T8" fmla="*/ 0 60000 65536"/>
                <a:gd name="T9" fmla="*/ 0 w 1579"/>
                <a:gd name="T10" fmla="*/ 0 h 90"/>
                <a:gd name="T11" fmla="*/ 1579 w 1579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79" h="90">
                  <a:moveTo>
                    <a:pt x="0" y="0"/>
                  </a:moveTo>
                  <a:lnTo>
                    <a:pt x="1579" y="0"/>
                  </a:lnTo>
                  <a:lnTo>
                    <a:pt x="1579" y="9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7" name="Rectangle 12"/>
            <p:cNvSpPr>
              <a:spLocks noChangeArrowheads="1"/>
            </p:cNvSpPr>
            <p:nvPr/>
          </p:nvSpPr>
          <p:spPr bwMode="auto">
            <a:xfrm>
              <a:off x="3475" y="3342"/>
              <a:ext cx="1350" cy="406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Freeform 13"/>
            <p:cNvSpPr>
              <a:spLocks noChangeArrowheads="1"/>
            </p:cNvSpPr>
            <p:nvPr/>
          </p:nvSpPr>
          <p:spPr bwMode="auto">
            <a:xfrm>
              <a:off x="3035" y="1289"/>
              <a:ext cx="316" cy="1940"/>
            </a:xfrm>
            <a:custGeom>
              <a:avLst/>
              <a:gdLst>
                <a:gd name="T0" fmla="*/ 316 w 316"/>
                <a:gd name="T1" fmla="*/ 0 h 1940"/>
                <a:gd name="T2" fmla="*/ 0 w 316"/>
                <a:gd name="T3" fmla="*/ 0 h 1940"/>
                <a:gd name="T4" fmla="*/ 0 w 316"/>
                <a:gd name="T5" fmla="*/ 1940 h 1940"/>
                <a:gd name="T6" fmla="*/ 0 60000 65536"/>
                <a:gd name="T7" fmla="*/ 0 60000 65536"/>
                <a:gd name="T8" fmla="*/ 0 60000 65536"/>
                <a:gd name="T9" fmla="*/ 0 w 316"/>
                <a:gd name="T10" fmla="*/ 0 h 1940"/>
                <a:gd name="T11" fmla="*/ 316 w 316"/>
                <a:gd name="T12" fmla="*/ 1940 h 19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6" h="1940">
                  <a:moveTo>
                    <a:pt x="316" y="0"/>
                  </a:moveTo>
                  <a:lnTo>
                    <a:pt x="0" y="0"/>
                  </a:lnTo>
                  <a:lnTo>
                    <a:pt x="0" y="194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9" name="Freeform 14"/>
            <p:cNvSpPr>
              <a:spLocks noChangeArrowheads="1"/>
            </p:cNvSpPr>
            <p:nvPr/>
          </p:nvSpPr>
          <p:spPr bwMode="auto">
            <a:xfrm>
              <a:off x="2528" y="1289"/>
              <a:ext cx="383" cy="1929"/>
            </a:xfrm>
            <a:custGeom>
              <a:avLst/>
              <a:gdLst>
                <a:gd name="T0" fmla="*/ 0 w 383"/>
                <a:gd name="T1" fmla="*/ 0 h 1929"/>
                <a:gd name="T2" fmla="*/ 383 w 383"/>
                <a:gd name="T3" fmla="*/ 0 h 1929"/>
                <a:gd name="T4" fmla="*/ 383 w 383"/>
                <a:gd name="T5" fmla="*/ 1929 h 1929"/>
                <a:gd name="T6" fmla="*/ 0 60000 65536"/>
                <a:gd name="T7" fmla="*/ 0 60000 65536"/>
                <a:gd name="T8" fmla="*/ 0 60000 65536"/>
                <a:gd name="T9" fmla="*/ 0 w 383"/>
                <a:gd name="T10" fmla="*/ 0 h 1929"/>
                <a:gd name="T11" fmla="*/ 383 w 383"/>
                <a:gd name="T12" fmla="*/ 1929 h 19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" h="1929">
                  <a:moveTo>
                    <a:pt x="0" y="0"/>
                  </a:moveTo>
                  <a:lnTo>
                    <a:pt x="383" y="0"/>
                  </a:lnTo>
                  <a:lnTo>
                    <a:pt x="383" y="1929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0" name="Freeform 15"/>
            <p:cNvSpPr>
              <a:spLocks noChangeArrowheads="1"/>
            </p:cNvSpPr>
            <p:nvPr/>
          </p:nvSpPr>
          <p:spPr bwMode="auto">
            <a:xfrm>
              <a:off x="3012" y="929"/>
              <a:ext cx="497" cy="304"/>
            </a:xfrm>
            <a:custGeom>
              <a:avLst/>
              <a:gdLst>
                <a:gd name="T0" fmla="*/ 0 w 497"/>
                <a:gd name="T1" fmla="*/ 0 h 304"/>
                <a:gd name="T2" fmla="*/ 0 w 497"/>
                <a:gd name="T3" fmla="*/ 191 h 304"/>
                <a:gd name="T4" fmla="*/ 497 w 497"/>
                <a:gd name="T5" fmla="*/ 191 h 304"/>
                <a:gd name="T6" fmla="*/ 497 w 497"/>
                <a:gd name="T7" fmla="*/ 304 h 3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7"/>
                <a:gd name="T13" fmla="*/ 0 h 304"/>
                <a:gd name="T14" fmla="*/ 497 w 497"/>
                <a:gd name="T15" fmla="*/ 304 h 3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7" h="304">
                  <a:moveTo>
                    <a:pt x="0" y="0"/>
                  </a:moveTo>
                  <a:lnTo>
                    <a:pt x="0" y="191"/>
                  </a:lnTo>
                  <a:lnTo>
                    <a:pt x="497" y="191"/>
                  </a:lnTo>
                  <a:lnTo>
                    <a:pt x="497" y="30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Freeform 16"/>
            <p:cNvSpPr>
              <a:spLocks noChangeArrowheads="1"/>
            </p:cNvSpPr>
            <p:nvPr/>
          </p:nvSpPr>
          <p:spPr bwMode="auto">
            <a:xfrm>
              <a:off x="2381" y="917"/>
              <a:ext cx="552" cy="316"/>
            </a:xfrm>
            <a:custGeom>
              <a:avLst/>
              <a:gdLst>
                <a:gd name="T0" fmla="*/ 552 w 552"/>
                <a:gd name="T1" fmla="*/ 0 h 316"/>
                <a:gd name="T2" fmla="*/ 552 w 552"/>
                <a:gd name="T3" fmla="*/ 203 h 316"/>
                <a:gd name="T4" fmla="*/ 0 w 552"/>
                <a:gd name="T5" fmla="*/ 203 h 316"/>
                <a:gd name="T6" fmla="*/ 0 w 552"/>
                <a:gd name="T7" fmla="*/ 316 h 3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2"/>
                <a:gd name="T13" fmla="*/ 0 h 316"/>
                <a:gd name="T14" fmla="*/ 552 w 552"/>
                <a:gd name="T15" fmla="*/ 316 h 3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2" h="316">
                  <a:moveTo>
                    <a:pt x="552" y="0"/>
                  </a:moveTo>
                  <a:lnTo>
                    <a:pt x="552" y="203"/>
                  </a:lnTo>
                  <a:lnTo>
                    <a:pt x="0" y="203"/>
                  </a:lnTo>
                  <a:lnTo>
                    <a:pt x="0" y="316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Line 17"/>
            <p:cNvSpPr>
              <a:spLocks noChangeShapeType="1"/>
            </p:cNvSpPr>
            <p:nvPr/>
          </p:nvSpPr>
          <p:spPr bwMode="auto">
            <a:xfrm flipH="1">
              <a:off x="4364" y="1684"/>
              <a:ext cx="7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Rectangle 18"/>
            <p:cNvSpPr>
              <a:spLocks noChangeArrowheads="1"/>
            </p:cNvSpPr>
            <p:nvPr/>
          </p:nvSpPr>
          <p:spPr bwMode="auto">
            <a:xfrm>
              <a:off x="4445" y="1616"/>
              <a:ext cx="67" cy="79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Freeform 19"/>
            <p:cNvSpPr>
              <a:spLocks noChangeArrowheads="1"/>
            </p:cNvSpPr>
            <p:nvPr/>
          </p:nvSpPr>
          <p:spPr bwMode="auto">
            <a:xfrm>
              <a:off x="4298" y="1492"/>
              <a:ext cx="68" cy="767"/>
            </a:xfrm>
            <a:custGeom>
              <a:avLst/>
              <a:gdLst>
                <a:gd name="T0" fmla="*/ 0 w 68"/>
                <a:gd name="T1" fmla="*/ 0 h 767"/>
                <a:gd name="T2" fmla="*/ 68 w 68"/>
                <a:gd name="T3" fmla="*/ 0 h 767"/>
                <a:gd name="T4" fmla="*/ 68 w 68"/>
                <a:gd name="T5" fmla="*/ 767 h 767"/>
                <a:gd name="T6" fmla="*/ 0 60000 65536"/>
                <a:gd name="T7" fmla="*/ 0 60000 65536"/>
                <a:gd name="T8" fmla="*/ 0 60000 65536"/>
                <a:gd name="T9" fmla="*/ 0 w 68"/>
                <a:gd name="T10" fmla="*/ 0 h 767"/>
                <a:gd name="T11" fmla="*/ 68 w 68"/>
                <a:gd name="T12" fmla="*/ 767 h 7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8" h="767">
                  <a:moveTo>
                    <a:pt x="0" y="0"/>
                  </a:moveTo>
                  <a:lnTo>
                    <a:pt x="68" y="0"/>
                  </a:lnTo>
                  <a:lnTo>
                    <a:pt x="68" y="767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Freeform 20"/>
            <p:cNvSpPr>
              <a:spLocks noChangeArrowheads="1"/>
            </p:cNvSpPr>
            <p:nvPr/>
          </p:nvSpPr>
          <p:spPr bwMode="auto">
            <a:xfrm>
              <a:off x="2460" y="1357"/>
              <a:ext cx="90" cy="1410"/>
            </a:xfrm>
            <a:custGeom>
              <a:avLst/>
              <a:gdLst>
                <a:gd name="T0" fmla="*/ 90 w 90"/>
                <a:gd name="T1" fmla="*/ 0 h 1410"/>
                <a:gd name="T2" fmla="*/ 90 w 90"/>
                <a:gd name="T3" fmla="*/ 1353 h 1410"/>
                <a:gd name="T4" fmla="*/ 0 w 90"/>
                <a:gd name="T5" fmla="*/ 1353 h 1410"/>
                <a:gd name="T6" fmla="*/ 0 w 90"/>
                <a:gd name="T7" fmla="*/ 1410 h 14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0"/>
                <a:gd name="T13" fmla="*/ 0 h 1410"/>
                <a:gd name="T14" fmla="*/ 90 w 90"/>
                <a:gd name="T15" fmla="*/ 1410 h 14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0" h="1410">
                  <a:moveTo>
                    <a:pt x="90" y="0"/>
                  </a:moveTo>
                  <a:lnTo>
                    <a:pt x="90" y="1353"/>
                  </a:lnTo>
                  <a:lnTo>
                    <a:pt x="0" y="1353"/>
                  </a:lnTo>
                  <a:lnTo>
                    <a:pt x="0" y="141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Freeform 21"/>
            <p:cNvSpPr>
              <a:spLocks noChangeArrowheads="1"/>
            </p:cNvSpPr>
            <p:nvPr/>
          </p:nvSpPr>
          <p:spPr bwMode="auto">
            <a:xfrm>
              <a:off x="1862" y="1357"/>
              <a:ext cx="632" cy="1376"/>
            </a:xfrm>
            <a:custGeom>
              <a:avLst/>
              <a:gdLst>
                <a:gd name="T0" fmla="*/ 632 w 632"/>
                <a:gd name="T1" fmla="*/ 0 h 1376"/>
                <a:gd name="T2" fmla="*/ 632 w 632"/>
                <a:gd name="T3" fmla="*/ 1263 h 1376"/>
                <a:gd name="T4" fmla="*/ 0 w 632"/>
                <a:gd name="T5" fmla="*/ 1263 h 1376"/>
                <a:gd name="T6" fmla="*/ 0 w 632"/>
                <a:gd name="T7" fmla="*/ 1376 h 13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32"/>
                <a:gd name="T13" fmla="*/ 0 h 1376"/>
                <a:gd name="T14" fmla="*/ 632 w 632"/>
                <a:gd name="T15" fmla="*/ 1376 h 13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32" h="1376">
                  <a:moveTo>
                    <a:pt x="632" y="0"/>
                  </a:moveTo>
                  <a:lnTo>
                    <a:pt x="632" y="1263"/>
                  </a:lnTo>
                  <a:lnTo>
                    <a:pt x="0" y="1263"/>
                  </a:lnTo>
                  <a:lnTo>
                    <a:pt x="0" y="1376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Freeform 22"/>
            <p:cNvSpPr>
              <a:spLocks noChangeArrowheads="1"/>
            </p:cNvSpPr>
            <p:nvPr/>
          </p:nvSpPr>
          <p:spPr bwMode="auto">
            <a:xfrm>
              <a:off x="1682" y="1357"/>
              <a:ext cx="744" cy="1139"/>
            </a:xfrm>
            <a:custGeom>
              <a:avLst/>
              <a:gdLst>
                <a:gd name="T0" fmla="*/ 744 w 744"/>
                <a:gd name="T1" fmla="*/ 0 h 1139"/>
                <a:gd name="T2" fmla="*/ 744 w 744"/>
                <a:gd name="T3" fmla="*/ 1139 h 1139"/>
                <a:gd name="T4" fmla="*/ 0 w 744"/>
                <a:gd name="T5" fmla="*/ 1139 h 1139"/>
                <a:gd name="T6" fmla="*/ 0 60000 65536"/>
                <a:gd name="T7" fmla="*/ 0 60000 65536"/>
                <a:gd name="T8" fmla="*/ 0 60000 65536"/>
                <a:gd name="T9" fmla="*/ 0 w 744"/>
                <a:gd name="T10" fmla="*/ 0 h 1139"/>
                <a:gd name="T11" fmla="*/ 744 w 744"/>
                <a:gd name="T12" fmla="*/ 1139 h 1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44" h="1139">
                  <a:moveTo>
                    <a:pt x="744" y="0"/>
                  </a:moveTo>
                  <a:lnTo>
                    <a:pt x="744" y="1139"/>
                  </a:lnTo>
                  <a:lnTo>
                    <a:pt x="0" y="1139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Freeform 23"/>
            <p:cNvSpPr>
              <a:spLocks noChangeArrowheads="1"/>
            </p:cNvSpPr>
            <p:nvPr/>
          </p:nvSpPr>
          <p:spPr bwMode="auto">
            <a:xfrm>
              <a:off x="1704" y="1357"/>
              <a:ext cx="666" cy="767"/>
            </a:xfrm>
            <a:custGeom>
              <a:avLst/>
              <a:gdLst>
                <a:gd name="T0" fmla="*/ 666 w 666"/>
                <a:gd name="T1" fmla="*/ 0 h 767"/>
                <a:gd name="T2" fmla="*/ 666 w 666"/>
                <a:gd name="T3" fmla="*/ 767 h 767"/>
                <a:gd name="T4" fmla="*/ 0 w 666"/>
                <a:gd name="T5" fmla="*/ 767 h 767"/>
                <a:gd name="T6" fmla="*/ 0 60000 65536"/>
                <a:gd name="T7" fmla="*/ 0 60000 65536"/>
                <a:gd name="T8" fmla="*/ 0 60000 65536"/>
                <a:gd name="T9" fmla="*/ 0 w 666"/>
                <a:gd name="T10" fmla="*/ 0 h 767"/>
                <a:gd name="T11" fmla="*/ 666 w 666"/>
                <a:gd name="T12" fmla="*/ 767 h 7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66" h="767">
                  <a:moveTo>
                    <a:pt x="666" y="0"/>
                  </a:moveTo>
                  <a:lnTo>
                    <a:pt x="666" y="767"/>
                  </a:lnTo>
                  <a:lnTo>
                    <a:pt x="0" y="767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Freeform 24"/>
            <p:cNvSpPr>
              <a:spLocks noChangeArrowheads="1"/>
            </p:cNvSpPr>
            <p:nvPr/>
          </p:nvSpPr>
          <p:spPr bwMode="auto">
            <a:xfrm>
              <a:off x="1693" y="1312"/>
              <a:ext cx="575" cy="56"/>
            </a:xfrm>
            <a:custGeom>
              <a:avLst/>
              <a:gdLst>
                <a:gd name="T0" fmla="*/ 0 w 575"/>
                <a:gd name="T1" fmla="*/ 56 h 56"/>
                <a:gd name="T2" fmla="*/ 361 w 575"/>
                <a:gd name="T3" fmla="*/ 56 h 56"/>
                <a:gd name="T4" fmla="*/ 361 w 575"/>
                <a:gd name="T5" fmla="*/ 0 h 56"/>
                <a:gd name="T6" fmla="*/ 575 w 575"/>
                <a:gd name="T7" fmla="*/ 0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5"/>
                <a:gd name="T13" fmla="*/ 0 h 56"/>
                <a:gd name="T14" fmla="*/ 575 w 575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5" h="56">
                  <a:moveTo>
                    <a:pt x="0" y="56"/>
                  </a:moveTo>
                  <a:lnTo>
                    <a:pt x="361" y="56"/>
                  </a:lnTo>
                  <a:lnTo>
                    <a:pt x="361" y="0"/>
                  </a:lnTo>
                  <a:lnTo>
                    <a:pt x="575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Freeform 25"/>
            <p:cNvSpPr>
              <a:spLocks noChangeArrowheads="1"/>
            </p:cNvSpPr>
            <p:nvPr/>
          </p:nvSpPr>
          <p:spPr bwMode="auto">
            <a:xfrm>
              <a:off x="1693" y="1357"/>
              <a:ext cx="620" cy="384"/>
            </a:xfrm>
            <a:custGeom>
              <a:avLst/>
              <a:gdLst>
                <a:gd name="T0" fmla="*/ 620 w 620"/>
                <a:gd name="T1" fmla="*/ 0 h 384"/>
                <a:gd name="T2" fmla="*/ 620 w 620"/>
                <a:gd name="T3" fmla="*/ 384 h 384"/>
                <a:gd name="T4" fmla="*/ 0 w 620"/>
                <a:gd name="T5" fmla="*/ 384 h 384"/>
                <a:gd name="T6" fmla="*/ 0 60000 65536"/>
                <a:gd name="T7" fmla="*/ 0 60000 65536"/>
                <a:gd name="T8" fmla="*/ 0 60000 65536"/>
                <a:gd name="T9" fmla="*/ 0 w 620"/>
                <a:gd name="T10" fmla="*/ 0 h 384"/>
                <a:gd name="T11" fmla="*/ 620 w 620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0" h="384">
                  <a:moveTo>
                    <a:pt x="620" y="0"/>
                  </a:moveTo>
                  <a:lnTo>
                    <a:pt x="620" y="384"/>
                  </a:lnTo>
                  <a:lnTo>
                    <a:pt x="0" y="38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Line 26"/>
            <p:cNvSpPr>
              <a:spLocks noChangeShapeType="1"/>
            </p:cNvSpPr>
            <p:nvPr/>
          </p:nvSpPr>
          <p:spPr bwMode="auto">
            <a:xfrm flipH="1">
              <a:off x="1251" y="1752"/>
              <a:ext cx="37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Rectangle 27"/>
            <p:cNvSpPr>
              <a:spLocks noChangeArrowheads="1"/>
            </p:cNvSpPr>
            <p:nvPr/>
          </p:nvSpPr>
          <p:spPr bwMode="auto">
            <a:xfrm>
              <a:off x="1388" y="1971"/>
              <a:ext cx="124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file</a:t>
              </a:r>
            </a:p>
          </p:txBody>
        </p:sp>
        <p:sp>
          <p:nvSpPr>
            <p:cNvPr id="22553" name="Rectangle 28"/>
            <p:cNvSpPr>
              <a:spLocks noChangeArrowheads="1"/>
            </p:cNvSpPr>
            <p:nvPr/>
          </p:nvSpPr>
          <p:spPr bwMode="auto">
            <a:xfrm>
              <a:off x="1388" y="1182"/>
              <a:ext cx="37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compute</a:t>
              </a:r>
            </a:p>
          </p:txBody>
        </p:sp>
        <p:sp>
          <p:nvSpPr>
            <p:cNvPr id="22554" name="Rectangle 29"/>
            <p:cNvSpPr>
              <a:spLocks noChangeArrowheads="1"/>
            </p:cNvSpPr>
            <p:nvPr/>
          </p:nvSpPr>
          <p:spPr bwMode="auto">
            <a:xfrm>
              <a:off x="1388" y="1588"/>
              <a:ext cx="258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dialup</a:t>
              </a:r>
            </a:p>
          </p:txBody>
        </p:sp>
        <p:sp>
          <p:nvSpPr>
            <p:cNvPr id="22555" name="Rectangle 30"/>
            <p:cNvSpPr>
              <a:spLocks noChangeArrowheads="1"/>
            </p:cNvSpPr>
            <p:nvPr/>
          </p:nvSpPr>
          <p:spPr bwMode="auto">
            <a:xfrm>
              <a:off x="3087" y="805"/>
              <a:ext cx="242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hammer</a:t>
              </a:r>
            </a:p>
          </p:txBody>
        </p:sp>
        <p:sp>
          <p:nvSpPr>
            <p:cNvPr id="22556" name="Rectangle 31"/>
            <p:cNvSpPr>
              <a:spLocks noChangeArrowheads="1"/>
            </p:cNvSpPr>
            <p:nvPr/>
          </p:nvSpPr>
          <p:spPr bwMode="auto">
            <a:xfrm>
              <a:off x="1395" y="1763"/>
              <a:ext cx="183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henry </a:t>
              </a:r>
            </a:p>
          </p:txBody>
        </p:sp>
        <p:sp>
          <p:nvSpPr>
            <p:cNvPr id="22557" name="Rectangle 32"/>
            <p:cNvSpPr>
              <a:spLocks noChangeArrowheads="1"/>
            </p:cNvSpPr>
            <p:nvPr/>
          </p:nvSpPr>
          <p:spPr bwMode="auto">
            <a:xfrm>
              <a:off x="1370" y="2147"/>
              <a:ext cx="234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hotpoint</a:t>
              </a:r>
            </a:p>
          </p:txBody>
        </p:sp>
        <p:sp>
          <p:nvSpPr>
            <p:cNvPr id="22558" name="Rectangle 33"/>
            <p:cNvSpPr>
              <a:spLocks noChangeArrowheads="1"/>
            </p:cNvSpPr>
            <p:nvPr/>
          </p:nvSpPr>
          <p:spPr bwMode="auto">
            <a:xfrm>
              <a:off x="1395" y="1831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138.37.88.230</a:t>
              </a:r>
            </a:p>
          </p:txBody>
        </p:sp>
        <p:sp>
          <p:nvSpPr>
            <p:cNvPr id="22559" name="Rectangle 34"/>
            <p:cNvSpPr>
              <a:spLocks noChangeArrowheads="1"/>
            </p:cNvSpPr>
            <p:nvPr/>
          </p:nvSpPr>
          <p:spPr bwMode="auto">
            <a:xfrm>
              <a:off x="1370" y="2214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138.37.88.162</a:t>
              </a:r>
            </a:p>
          </p:txBody>
        </p:sp>
        <p:sp>
          <p:nvSpPr>
            <p:cNvPr id="22560" name="Rectangle 35"/>
            <p:cNvSpPr>
              <a:spLocks noChangeArrowheads="1"/>
            </p:cNvSpPr>
            <p:nvPr/>
          </p:nvSpPr>
          <p:spPr bwMode="auto">
            <a:xfrm>
              <a:off x="1387" y="1380"/>
              <a:ext cx="169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bruno</a:t>
              </a:r>
            </a:p>
          </p:txBody>
        </p:sp>
        <p:sp>
          <p:nvSpPr>
            <p:cNvPr id="22561" name="Rectangle 36"/>
            <p:cNvSpPr>
              <a:spLocks noChangeArrowheads="1"/>
            </p:cNvSpPr>
            <p:nvPr/>
          </p:nvSpPr>
          <p:spPr bwMode="auto">
            <a:xfrm>
              <a:off x="1387" y="1447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138.37.88.249</a:t>
              </a:r>
            </a:p>
          </p:txBody>
        </p:sp>
        <p:sp>
          <p:nvSpPr>
            <p:cNvPr id="22562" name="Rectangle 37"/>
            <p:cNvSpPr>
              <a:spLocks noChangeArrowheads="1"/>
            </p:cNvSpPr>
            <p:nvPr/>
          </p:nvSpPr>
          <p:spPr bwMode="auto">
            <a:xfrm>
              <a:off x="3025" y="3403"/>
              <a:ext cx="27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router/</a:t>
              </a:r>
            </a:p>
          </p:txBody>
        </p:sp>
        <p:sp>
          <p:nvSpPr>
            <p:cNvPr id="22563" name="Rectangle 38"/>
            <p:cNvSpPr>
              <a:spLocks noChangeArrowheads="1"/>
            </p:cNvSpPr>
            <p:nvPr/>
          </p:nvSpPr>
          <p:spPr bwMode="auto">
            <a:xfrm>
              <a:off x="3081" y="3308"/>
              <a:ext cx="164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sickle</a:t>
              </a:r>
            </a:p>
          </p:txBody>
        </p:sp>
        <p:sp>
          <p:nvSpPr>
            <p:cNvPr id="22564" name="Rectangle 39"/>
            <p:cNvSpPr>
              <a:spLocks noChangeArrowheads="1"/>
            </p:cNvSpPr>
            <p:nvPr/>
          </p:nvSpPr>
          <p:spPr bwMode="auto">
            <a:xfrm>
              <a:off x="2451" y="703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138.37.95.241</a:t>
              </a:r>
            </a:p>
          </p:txBody>
        </p:sp>
        <p:sp>
          <p:nvSpPr>
            <p:cNvPr id="22565" name="Rectangle 40"/>
            <p:cNvSpPr>
              <a:spLocks noChangeArrowheads="1"/>
            </p:cNvSpPr>
            <p:nvPr/>
          </p:nvSpPr>
          <p:spPr bwMode="auto">
            <a:xfrm>
              <a:off x="1385" y="703"/>
              <a:ext cx="511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138.37.95.240/29</a:t>
              </a:r>
            </a:p>
          </p:txBody>
        </p:sp>
        <p:sp>
          <p:nvSpPr>
            <p:cNvPr id="22566" name="Rectangle 41"/>
            <p:cNvSpPr>
              <a:spLocks noChangeArrowheads="1"/>
            </p:cNvSpPr>
            <p:nvPr/>
          </p:nvSpPr>
          <p:spPr bwMode="auto">
            <a:xfrm>
              <a:off x="2451" y="3455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138.37.95.249</a:t>
              </a:r>
            </a:p>
          </p:txBody>
        </p:sp>
        <p:sp>
          <p:nvSpPr>
            <p:cNvPr id="22567" name="Rectangle 42"/>
            <p:cNvSpPr>
              <a:spLocks noChangeArrowheads="1"/>
            </p:cNvSpPr>
            <p:nvPr/>
          </p:nvSpPr>
          <p:spPr bwMode="auto">
            <a:xfrm>
              <a:off x="1381" y="2519"/>
              <a:ext cx="201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copper</a:t>
              </a:r>
            </a:p>
          </p:txBody>
        </p:sp>
        <p:sp>
          <p:nvSpPr>
            <p:cNvPr id="22568" name="Rectangle 43"/>
            <p:cNvSpPr>
              <a:spLocks noChangeArrowheads="1"/>
            </p:cNvSpPr>
            <p:nvPr/>
          </p:nvSpPr>
          <p:spPr bwMode="auto">
            <a:xfrm>
              <a:off x="1381" y="2586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138.37.88.248</a:t>
              </a:r>
            </a:p>
          </p:txBody>
        </p:sp>
        <p:sp>
          <p:nvSpPr>
            <p:cNvPr id="22569" name="Rectangle 44"/>
            <p:cNvSpPr>
              <a:spLocks noChangeArrowheads="1"/>
            </p:cNvSpPr>
            <p:nvPr/>
          </p:nvSpPr>
          <p:spPr bwMode="auto">
            <a:xfrm>
              <a:off x="3005" y="3460"/>
              <a:ext cx="29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firewall</a:t>
              </a:r>
            </a:p>
          </p:txBody>
        </p:sp>
        <p:sp>
          <p:nvSpPr>
            <p:cNvPr id="22570" name="Rectangle 45"/>
            <p:cNvSpPr>
              <a:spLocks noChangeArrowheads="1"/>
            </p:cNvSpPr>
            <p:nvPr/>
          </p:nvSpPr>
          <p:spPr bwMode="auto">
            <a:xfrm>
              <a:off x="2888" y="827"/>
              <a:ext cx="170" cy="226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1" name="Rectangle 46"/>
            <p:cNvSpPr>
              <a:spLocks noChangeArrowheads="1"/>
            </p:cNvSpPr>
            <p:nvPr/>
          </p:nvSpPr>
          <p:spPr bwMode="auto">
            <a:xfrm>
              <a:off x="2888" y="827"/>
              <a:ext cx="181" cy="237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2" name="AutoShape 47"/>
            <p:cNvSpPr>
              <a:spLocks noChangeArrowheads="1"/>
            </p:cNvSpPr>
            <p:nvPr/>
          </p:nvSpPr>
          <p:spPr bwMode="auto">
            <a:xfrm>
              <a:off x="2268" y="1233"/>
              <a:ext cx="327" cy="12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3" name="AutoShape 48"/>
            <p:cNvSpPr>
              <a:spLocks noChangeArrowheads="1"/>
            </p:cNvSpPr>
            <p:nvPr/>
          </p:nvSpPr>
          <p:spPr bwMode="auto">
            <a:xfrm>
              <a:off x="2268" y="1233"/>
              <a:ext cx="338" cy="135"/>
            </a:xfrm>
            <a:prstGeom prst="roundRect">
              <a:avLst>
                <a:gd name="adj" fmla="val 47778"/>
              </a:avLst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4" name="Rectangle 49"/>
            <p:cNvSpPr>
              <a:spLocks noChangeArrowheads="1"/>
            </p:cNvSpPr>
            <p:nvPr/>
          </p:nvSpPr>
          <p:spPr bwMode="auto">
            <a:xfrm>
              <a:off x="1388" y="2343"/>
              <a:ext cx="176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web</a:t>
              </a:r>
            </a:p>
          </p:txBody>
        </p:sp>
        <p:sp>
          <p:nvSpPr>
            <p:cNvPr id="22575" name="Rectangle 50"/>
            <p:cNvSpPr>
              <a:spLocks noChangeArrowheads="1"/>
            </p:cNvSpPr>
            <p:nvPr/>
          </p:nvSpPr>
          <p:spPr bwMode="auto">
            <a:xfrm>
              <a:off x="1456" y="3353"/>
              <a:ext cx="511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138.37.95.248/29</a:t>
              </a:r>
            </a:p>
          </p:txBody>
        </p:sp>
        <p:sp>
          <p:nvSpPr>
            <p:cNvPr id="22576" name="Rectangle 51"/>
            <p:cNvSpPr>
              <a:spLocks noChangeArrowheads="1"/>
            </p:cNvSpPr>
            <p:nvPr/>
          </p:nvSpPr>
          <p:spPr bwMode="auto">
            <a:xfrm>
              <a:off x="1388" y="2422"/>
              <a:ext cx="267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server</a:t>
              </a:r>
            </a:p>
          </p:txBody>
        </p:sp>
        <p:sp>
          <p:nvSpPr>
            <p:cNvPr id="22577" name="Oval 52"/>
            <p:cNvSpPr>
              <a:spLocks noChangeArrowheads="1"/>
            </p:cNvSpPr>
            <p:nvPr/>
          </p:nvSpPr>
          <p:spPr bwMode="auto">
            <a:xfrm>
              <a:off x="1716" y="2180"/>
              <a:ext cx="90" cy="23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8" name="Oval 53"/>
            <p:cNvSpPr>
              <a:spLocks noChangeArrowheads="1"/>
            </p:cNvSpPr>
            <p:nvPr/>
          </p:nvSpPr>
          <p:spPr bwMode="auto">
            <a:xfrm>
              <a:off x="1716" y="2169"/>
              <a:ext cx="90" cy="23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9" name="Oval 54"/>
            <p:cNvSpPr>
              <a:spLocks noChangeArrowheads="1"/>
            </p:cNvSpPr>
            <p:nvPr/>
          </p:nvSpPr>
          <p:spPr bwMode="auto">
            <a:xfrm>
              <a:off x="1716" y="2158"/>
              <a:ext cx="90" cy="22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0" name="Oval 55"/>
            <p:cNvSpPr>
              <a:spLocks noChangeArrowheads="1"/>
            </p:cNvSpPr>
            <p:nvPr/>
          </p:nvSpPr>
          <p:spPr bwMode="auto">
            <a:xfrm>
              <a:off x="1716" y="2147"/>
              <a:ext cx="90" cy="22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1" name="Line 56"/>
            <p:cNvSpPr>
              <a:spLocks noChangeShapeType="1"/>
            </p:cNvSpPr>
            <p:nvPr/>
          </p:nvSpPr>
          <p:spPr bwMode="auto">
            <a:xfrm flipH="1">
              <a:off x="1702" y="2169"/>
              <a:ext cx="1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Rectangle 57"/>
            <p:cNvSpPr>
              <a:spLocks noChangeArrowheads="1"/>
            </p:cNvSpPr>
            <p:nvPr/>
          </p:nvSpPr>
          <p:spPr bwMode="auto">
            <a:xfrm>
              <a:off x="1625" y="2056"/>
              <a:ext cx="79" cy="158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3" name="Rectangle 58"/>
            <p:cNvSpPr>
              <a:spLocks noChangeArrowheads="1"/>
            </p:cNvSpPr>
            <p:nvPr/>
          </p:nvSpPr>
          <p:spPr bwMode="auto">
            <a:xfrm>
              <a:off x="1625" y="2056"/>
              <a:ext cx="91" cy="169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4" name="Rectangle 59"/>
            <p:cNvSpPr>
              <a:spLocks noChangeArrowheads="1"/>
            </p:cNvSpPr>
            <p:nvPr/>
          </p:nvSpPr>
          <p:spPr bwMode="auto">
            <a:xfrm>
              <a:off x="1479" y="3088"/>
              <a:ext cx="843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desktop computers </a:t>
              </a:r>
            </a:p>
          </p:txBody>
        </p:sp>
        <p:sp>
          <p:nvSpPr>
            <p:cNvPr id="22585" name="Rectangle 60"/>
            <p:cNvSpPr>
              <a:spLocks noChangeArrowheads="1"/>
            </p:cNvSpPr>
            <p:nvPr/>
          </p:nvSpPr>
          <p:spPr bwMode="auto">
            <a:xfrm>
              <a:off x="2292" y="3101"/>
              <a:ext cx="376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138.37.88.xx</a:t>
              </a:r>
            </a:p>
          </p:txBody>
        </p:sp>
        <p:sp>
          <p:nvSpPr>
            <p:cNvPr id="22586" name="Rectangle 61"/>
            <p:cNvSpPr>
              <a:spLocks noChangeArrowheads="1"/>
            </p:cNvSpPr>
            <p:nvPr/>
          </p:nvSpPr>
          <p:spPr bwMode="auto">
            <a:xfrm>
              <a:off x="1415" y="782"/>
              <a:ext cx="217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subnet</a:t>
              </a:r>
            </a:p>
          </p:txBody>
        </p:sp>
        <p:sp>
          <p:nvSpPr>
            <p:cNvPr id="22587" name="Rectangle 62"/>
            <p:cNvSpPr>
              <a:spLocks noChangeArrowheads="1"/>
            </p:cNvSpPr>
            <p:nvPr/>
          </p:nvSpPr>
          <p:spPr bwMode="auto">
            <a:xfrm>
              <a:off x="1593" y="3432"/>
              <a:ext cx="217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subnet</a:t>
              </a:r>
            </a:p>
          </p:txBody>
        </p:sp>
        <p:sp>
          <p:nvSpPr>
            <p:cNvPr id="22588" name="Rectangle 63"/>
            <p:cNvSpPr>
              <a:spLocks noChangeArrowheads="1"/>
            </p:cNvSpPr>
            <p:nvPr/>
          </p:nvSpPr>
          <p:spPr bwMode="auto">
            <a:xfrm>
              <a:off x="2307" y="1249"/>
              <a:ext cx="274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>
                  <a:solidFill>
                    <a:srgbClr val="000000"/>
                  </a:solidFill>
                </a:rPr>
                <a:t>Eswitch</a:t>
              </a:r>
            </a:p>
          </p:txBody>
        </p:sp>
        <p:sp>
          <p:nvSpPr>
            <p:cNvPr id="22589" name="Rectangle 64"/>
            <p:cNvSpPr>
              <a:spLocks noChangeArrowheads="1"/>
            </p:cNvSpPr>
            <p:nvPr/>
          </p:nvSpPr>
          <p:spPr bwMode="auto">
            <a:xfrm>
              <a:off x="1625" y="1673"/>
              <a:ext cx="79" cy="158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0" name="Rectangle 65"/>
            <p:cNvSpPr>
              <a:spLocks noChangeArrowheads="1"/>
            </p:cNvSpPr>
            <p:nvPr/>
          </p:nvSpPr>
          <p:spPr bwMode="auto">
            <a:xfrm>
              <a:off x="1625" y="1673"/>
              <a:ext cx="91" cy="169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1" name="Rectangle 66"/>
            <p:cNvSpPr>
              <a:spLocks noChangeArrowheads="1"/>
            </p:cNvSpPr>
            <p:nvPr/>
          </p:nvSpPr>
          <p:spPr bwMode="auto">
            <a:xfrm>
              <a:off x="1625" y="1278"/>
              <a:ext cx="79" cy="169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2" name="Rectangle 67"/>
            <p:cNvSpPr>
              <a:spLocks noChangeArrowheads="1"/>
            </p:cNvSpPr>
            <p:nvPr/>
          </p:nvSpPr>
          <p:spPr bwMode="auto">
            <a:xfrm>
              <a:off x="1625" y="1278"/>
              <a:ext cx="91" cy="181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3" name="Rectangle 68"/>
            <p:cNvSpPr>
              <a:spLocks noChangeArrowheads="1"/>
            </p:cNvSpPr>
            <p:nvPr/>
          </p:nvSpPr>
          <p:spPr bwMode="auto">
            <a:xfrm>
              <a:off x="1847" y="1041"/>
              <a:ext cx="293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138.37.88</a:t>
              </a:r>
            </a:p>
          </p:txBody>
        </p:sp>
        <p:sp>
          <p:nvSpPr>
            <p:cNvPr id="22594" name="Rectangle 69"/>
            <p:cNvSpPr>
              <a:spLocks noChangeArrowheads="1"/>
            </p:cNvSpPr>
            <p:nvPr/>
          </p:nvSpPr>
          <p:spPr bwMode="auto">
            <a:xfrm>
              <a:off x="1388" y="1272"/>
              <a:ext cx="267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server</a:t>
              </a:r>
            </a:p>
          </p:txBody>
        </p:sp>
        <p:sp>
          <p:nvSpPr>
            <p:cNvPr id="22595" name="Rectangle 70"/>
            <p:cNvSpPr>
              <a:spLocks noChangeArrowheads="1"/>
            </p:cNvSpPr>
            <p:nvPr/>
          </p:nvSpPr>
          <p:spPr bwMode="auto">
            <a:xfrm>
              <a:off x="1388" y="1667"/>
              <a:ext cx="267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server</a:t>
              </a:r>
            </a:p>
          </p:txBody>
        </p:sp>
        <p:sp>
          <p:nvSpPr>
            <p:cNvPr id="22596" name="Rectangle 71"/>
            <p:cNvSpPr>
              <a:spLocks noChangeArrowheads="1"/>
            </p:cNvSpPr>
            <p:nvPr/>
          </p:nvSpPr>
          <p:spPr bwMode="auto">
            <a:xfrm>
              <a:off x="1388" y="2050"/>
              <a:ext cx="267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server</a:t>
              </a:r>
            </a:p>
          </p:txBody>
        </p:sp>
        <p:sp>
          <p:nvSpPr>
            <p:cNvPr id="22597" name="Rectangle 72"/>
            <p:cNvSpPr>
              <a:spLocks noChangeArrowheads="1"/>
            </p:cNvSpPr>
            <p:nvPr/>
          </p:nvSpPr>
          <p:spPr bwMode="auto">
            <a:xfrm>
              <a:off x="1625" y="2417"/>
              <a:ext cx="79" cy="158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8" name="Rectangle 73"/>
            <p:cNvSpPr>
              <a:spLocks noChangeArrowheads="1"/>
            </p:cNvSpPr>
            <p:nvPr/>
          </p:nvSpPr>
          <p:spPr bwMode="auto">
            <a:xfrm>
              <a:off x="1625" y="2417"/>
              <a:ext cx="91" cy="169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9" name="Rectangle 74"/>
            <p:cNvSpPr>
              <a:spLocks noChangeArrowheads="1"/>
            </p:cNvSpPr>
            <p:nvPr/>
          </p:nvSpPr>
          <p:spPr bwMode="auto">
            <a:xfrm>
              <a:off x="2447" y="1030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138.37.88.251</a:t>
              </a:r>
            </a:p>
          </p:txBody>
        </p:sp>
        <p:sp>
          <p:nvSpPr>
            <p:cNvPr id="22600" name="Line 75"/>
            <p:cNvSpPr>
              <a:spLocks noChangeShapeType="1"/>
            </p:cNvSpPr>
            <p:nvPr/>
          </p:nvSpPr>
          <p:spPr bwMode="auto">
            <a:xfrm flipH="1">
              <a:off x="1635" y="2767"/>
              <a:ext cx="195" cy="4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1" name="Freeform 76"/>
            <p:cNvSpPr>
              <a:spLocks noChangeArrowheads="1"/>
            </p:cNvSpPr>
            <p:nvPr/>
          </p:nvSpPr>
          <p:spPr bwMode="auto">
            <a:xfrm>
              <a:off x="2043" y="2947"/>
              <a:ext cx="33" cy="34"/>
            </a:xfrm>
            <a:custGeom>
              <a:avLst/>
              <a:gdLst>
                <a:gd name="T0" fmla="*/ 0 w 33"/>
                <a:gd name="T1" fmla="*/ 0 h 34"/>
                <a:gd name="T2" fmla="*/ 33 w 33"/>
                <a:gd name="T3" fmla="*/ 0 h 34"/>
                <a:gd name="T4" fmla="*/ 33 w 33"/>
                <a:gd name="T5" fmla="*/ 34 h 34"/>
                <a:gd name="T6" fmla="*/ 0 60000 65536"/>
                <a:gd name="T7" fmla="*/ 0 60000 65536"/>
                <a:gd name="T8" fmla="*/ 0 60000 65536"/>
                <a:gd name="T9" fmla="*/ 0 w 33"/>
                <a:gd name="T10" fmla="*/ 0 h 34"/>
                <a:gd name="T11" fmla="*/ 33 w 3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" h="34">
                  <a:moveTo>
                    <a:pt x="0" y="0"/>
                  </a:moveTo>
                  <a:lnTo>
                    <a:pt x="33" y="0"/>
                  </a:lnTo>
                  <a:lnTo>
                    <a:pt x="33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2" name="AutoShape 77"/>
            <p:cNvSpPr>
              <a:spLocks noChangeArrowheads="1"/>
            </p:cNvSpPr>
            <p:nvPr/>
          </p:nvSpPr>
          <p:spPr bwMode="auto">
            <a:xfrm>
              <a:off x="1986" y="2891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3" name="AutoShape 78"/>
            <p:cNvSpPr>
              <a:spLocks noChangeArrowheads="1"/>
            </p:cNvSpPr>
            <p:nvPr/>
          </p:nvSpPr>
          <p:spPr bwMode="auto">
            <a:xfrm>
              <a:off x="1975" y="2880"/>
              <a:ext cx="90" cy="67"/>
            </a:xfrm>
            <a:prstGeom prst="roundRect">
              <a:avLst>
                <a:gd name="adj" fmla="val 37315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4" name="Rectangle 79"/>
            <p:cNvSpPr>
              <a:spLocks noChangeArrowheads="1"/>
            </p:cNvSpPr>
            <p:nvPr/>
          </p:nvSpPr>
          <p:spPr bwMode="auto">
            <a:xfrm>
              <a:off x="1986" y="2902"/>
              <a:ext cx="57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5" name="Rectangle 80"/>
            <p:cNvSpPr>
              <a:spLocks noChangeArrowheads="1"/>
            </p:cNvSpPr>
            <p:nvPr/>
          </p:nvSpPr>
          <p:spPr bwMode="auto">
            <a:xfrm>
              <a:off x="1986" y="2902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6" name="Freeform 81"/>
            <p:cNvSpPr>
              <a:spLocks noChangeArrowheads="1"/>
            </p:cNvSpPr>
            <p:nvPr/>
          </p:nvSpPr>
          <p:spPr bwMode="auto">
            <a:xfrm>
              <a:off x="2065" y="2981"/>
              <a:ext cx="11" cy="11"/>
            </a:xfrm>
            <a:custGeom>
              <a:avLst/>
              <a:gdLst>
                <a:gd name="T0" fmla="*/ 0 w 11"/>
                <a:gd name="T1" fmla="*/ 0 h 11"/>
                <a:gd name="T2" fmla="*/ 11 w 11"/>
                <a:gd name="T3" fmla="*/ 0 h 11"/>
                <a:gd name="T4" fmla="*/ 11 w 11"/>
                <a:gd name="T5" fmla="*/ 0 h 11"/>
                <a:gd name="T6" fmla="*/ 11 w 11"/>
                <a:gd name="T7" fmla="*/ 11 h 11"/>
                <a:gd name="T8" fmla="*/ 11 w 11"/>
                <a:gd name="T9" fmla="*/ 11 h 11"/>
                <a:gd name="T10" fmla="*/ 0 w 11"/>
                <a:gd name="T11" fmla="*/ 11 h 11"/>
                <a:gd name="T12" fmla="*/ 0 w 11"/>
                <a:gd name="T13" fmla="*/ 11 h 11"/>
                <a:gd name="T14" fmla="*/ 0 w 11"/>
                <a:gd name="T15" fmla="*/ 0 h 11"/>
                <a:gd name="T16" fmla="*/ 0 w 11"/>
                <a:gd name="T17" fmla="*/ 0 h 11"/>
                <a:gd name="T18" fmla="*/ 0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0" y="0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607" name="Picture 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97" y="2902"/>
              <a:ext cx="46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608" name="Line 83"/>
            <p:cNvSpPr>
              <a:spLocks noChangeShapeType="1"/>
            </p:cNvSpPr>
            <p:nvPr/>
          </p:nvSpPr>
          <p:spPr bwMode="auto">
            <a:xfrm>
              <a:off x="2065" y="2981"/>
              <a:ext cx="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09" name="Freeform 84"/>
            <p:cNvSpPr>
              <a:spLocks noChangeArrowheads="1"/>
            </p:cNvSpPr>
            <p:nvPr/>
          </p:nvSpPr>
          <p:spPr bwMode="auto">
            <a:xfrm>
              <a:off x="2076" y="2981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0" name="Rectangle 85"/>
            <p:cNvSpPr>
              <a:spLocks noChangeArrowheads="1"/>
            </p:cNvSpPr>
            <p:nvPr/>
          </p:nvSpPr>
          <p:spPr bwMode="auto">
            <a:xfrm>
              <a:off x="1986" y="2936"/>
              <a:ext cx="5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1" name="Freeform 86"/>
            <p:cNvSpPr>
              <a:spLocks noChangeArrowheads="1"/>
            </p:cNvSpPr>
            <p:nvPr/>
          </p:nvSpPr>
          <p:spPr bwMode="auto">
            <a:xfrm>
              <a:off x="1975" y="2947"/>
              <a:ext cx="90" cy="12"/>
            </a:xfrm>
            <a:custGeom>
              <a:avLst/>
              <a:gdLst>
                <a:gd name="T0" fmla="*/ 11 w 90"/>
                <a:gd name="T1" fmla="*/ 0 h 12"/>
                <a:gd name="T2" fmla="*/ 0 w 90"/>
                <a:gd name="T3" fmla="*/ 12 h 12"/>
                <a:gd name="T4" fmla="*/ 90 w 90"/>
                <a:gd name="T5" fmla="*/ 12 h 12"/>
                <a:gd name="T6" fmla="*/ 79 w 90"/>
                <a:gd name="T7" fmla="*/ 0 h 12"/>
                <a:gd name="T8" fmla="*/ 11 w 90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2"/>
                <a:gd name="T17" fmla="*/ 90 w 90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2">
                  <a:moveTo>
                    <a:pt x="11" y="0"/>
                  </a:moveTo>
                  <a:lnTo>
                    <a:pt x="0" y="12"/>
                  </a:lnTo>
                  <a:lnTo>
                    <a:pt x="90" y="12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2" name="Line 87"/>
            <p:cNvSpPr>
              <a:spLocks noChangeShapeType="1"/>
            </p:cNvSpPr>
            <p:nvPr/>
          </p:nvSpPr>
          <p:spPr bwMode="auto">
            <a:xfrm>
              <a:off x="1986" y="2959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3" name="Line 88"/>
            <p:cNvSpPr>
              <a:spLocks noChangeShapeType="1"/>
            </p:cNvSpPr>
            <p:nvPr/>
          </p:nvSpPr>
          <p:spPr bwMode="auto">
            <a:xfrm>
              <a:off x="1986" y="2947"/>
              <a:ext cx="5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4" name="Line 89"/>
            <p:cNvSpPr>
              <a:spLocks noChangeShapeType="1"/>
            </p:cNvSpPr>
            <p:nvPr/>
          </p:nvSpPr>
          <p:spPr bwMode="auto">
            <a:xfrm>
              <a:off x="1986" y="2959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5" name="Freeform 90"/>
            <p:cNvSpPr>
              <a:spLocks noChangeArrowheads="1"/>
            </p:cNvSpPr>
            <p:nvPr/>
          </p:nvSpPr>
          <p:spPr bwMode="auto">
            <a:xfrm>
              <a:off x="2009" y="2959"/>
              <a:ext cx="45" cy="1"/>
            </a:xfrm>
            <a:custGeom>
              <a:avLst/>
              <a:gdLst>
                <a:gd name="T0" fmla="*/ 0 w 45"/>
                <a:gd name="T1" fmla="*/ 0 h 1"/>
                <a:gd name="T2" fmla="*/ 22 w 45"/>
                <a:gd name="T3" fmla="*/ 0 h 1"/>
                <a:gd name="T4" fmla="*/ 45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0" y="0"/>
                  </a:moveTo>
                  <a:lnTo>
                    <a:pt x="22" y="0"/>
                  </a:lnTo>
                  <a:lnTo>
                    <a:pt x="45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6" name="Line 91"/>
            <p:cNvSpPr>
              <a:spLocks noChangeShapeType="1"/>
            </p:cNvSpPr>
            <p:nvPr/>
          </p:nvSpPr>
          <p:spPr bwMode="auto">
            <a:xfrm>
              <a:off x="2043" y="2959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17" name="Rectangle 92"/>
            <p:cNvSpPr>
              <a:spLocks noChangeArrowheads="1"/>
            </p:cNvSpPr>
            <p:nvPr/>
          </p:nvSpPr>
          <p:spPr bwMode="auto">
            <a:xfrm>
              <a:off x="2020" y="2902"/>
              <a:ext cx="11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8" name="Rectangle 93"/>
            <p:cNvSpPr>
              <a:spLocks noChangeArrowheads="1"/>
            </p:cNvSpPr>
            <p:nvPr/>
          </p:nvSpPr>
          <p:spPr bwMode="auto">
            <a:xfrm>
              <a:off x="2020" y="2902"/>
              <a:ext cx="23" cy="2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9" name="Freeform 94"/>
            <p:cNvSpPr>
              <a:spLocks noChangeArrowheads="1"/>
            </p:cNvSpPr>
            <p:nvPr/>
          </p:nvSpPr>
          <p:spPr bwMode="auto">
            <a:xfrm>
              <a:off x="1761" y="2981"/>
              <a:ext cx="22" cy="34"/>
            </a:xfrm>
            <a:custGeom>
              <a:avLst/>
              <a:gdLst>
                <a:gd name="T0" fmla="*/ 0 w 22"/>
                <a:gd name="T1" fmla="*/ 0 h 34"/>
                <a:gd name="T2" fmla="*/ 22 w 22"/>
                <a:gd name="T3" fmla="*/ 0 h 34"/>
                <a:gd name="T4" fmla="*/ 22 w 22"/>
                <a:gd name="T5" fmla="*/ 34 h 34"/>
                <a:gd name="T6" fmla="*/ 0 60000 65536"/>
                <a:gd name="T7" fmla="*/ 0 60000 65536"/>
                <a:gd name="T8" fmla="*/ 0 60000 65536"/>
                <a:gd name="T9" fmla="*/ 0 w 22"/>
                <a:gd name="T10" fmla="*/ 0 h 34"/>
                <a:gd name="T11" fmla="*/ 22 w 22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" h="34">
                  <a:moveTo>
                    <a:pt x="0" y="0"/>
                  </a:moveTo>
                  <a:lnTo>
                    <a:pt x="22" y="0"/>
                  </a:lnTo>
                  <a:lnTo>
                    <a:pt x="22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0" name="AutoShape 95"/>
            <p:cNvSpPr>
              <a:spLocks noChangeArrowheads="1"/>
            </p:cNvSpPr>
            <p:nvPr/>
          </p:nvSpPr>
          <p:spPr bwMode="auto">
            <a:xfrm>
              <a:off x="1693" y="2925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1" name="AutoShape 96"/>
            <p:cNvSpPr>
              <a:spLocks noChangeArrowheads="1"/>
            </p:cNvSpPr>
            <p:nvPr/>
          </p:nvSpPr>
          <p:spPr bwMode="auto">
            <a:xfrm>
              <a:off x="1682" y="2913"/>
              <a:ext cx="90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2" name="Rectangle 97"/>
            <p:cNvSpPr>
              <a:spLocks noChangeArrowheads="1"/>
            </p:cNvSpPr>
            <p:nvPr/>
          </p:nvSpPr>
          <p:spPr bwMode="auto">
            <a:xfrm>
              <a:off x="1704" y="2936"/>
              <a:ext cx="57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3" name="Rectangle 98"/>
            <p:cNvSpPr>
              <a:spLocks noChangeArrowheads="1"/>
            </p:cNvSpPr>
            <p:nvPr/>
          </p:nvSpPr>
          <p:spPr bwMode="auto">
            <a:xfrm>
              <a:off x="1704" y="2936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4" name="Freeform 99"/>
            <p:cNvSpPr>
              <a:spLocks noChangeArrowheads="1"/>
            </p:cNvSpPr>
            <p:nvPr/>
          </p:nvSpPr>
          <p:spPr bwMode="auto">
            <a:xfrm>
              <a:off x="1783" y="3015"/>
              <a:ext cx="12" cy="11"/>
            </a:xfrm>
            <a:custGeom>
              <a:avLst/>
              <a:gdLst>
                <a:gd name="T0" fmla="*/ 0 w 12"/>
                <a:gd name="T1" fmla="*/ 0 h 11"/>
                <a:gd name="T2" fmla="*/ 0 w 12"/>
                <a:gd name="T3" fmla="*/ 0 h 11"/>
                <a:gd name="T4" fmla="*/ 12 w 12"/>
                <a:gd name="T5" fmla="*/ 0 h 11"/>
                <a:gd name="T6" fmla="*/ 12 w 12"/>
                <a:gd name="T7" fmla="*/ 11 h 11"/>
                <a:gd name="T8" fmla="*/ 0 w 12"/>
                <a:gd name="T9" fmla="*/ 11 h 11"/>
                <a:gd name="T10" fmla="*/ 0 w 12"/>
                <a:gd name="T11" fmla="*/ 11 h 11"/>
                <a:gd name="T12" fmla="*/ 0 w 12"/>
                <a:gd name="T13" fmla="*/ 11 h 11"/>
                <a:gd name="T14" fmla="*/ 0 w 12"/>
                <a:gd name="T15" fmla="*/ 0 h 11"/>
                <a:gd name="T16" fmla="*/ 0 w 12"/>
                <a:gd name="T17" fmla="*/ 0 h 11"/>
                <a:gd name="T18" fmla="*/ 0 w 1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"/>
                <a:gd name="T31" fmla="*/ 0 h 11"/>
                <a:gd name="T32" fmla="*/ 12 w 1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" h="11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625" name="Picture 10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04" y="2936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626" name="Rectangle 101"/>
            <p:cNvSpPr>
              <a:spLocks noChangeArrowheads="1"/>
            </p:cNvSpPr>
            <p:nvPr/>
          </p:nvSpPr>
          <p:spPr bwMode="auto">
            <a:xfrm>
              <a:off x="1783" y="3015"/>
              <a:ext cx="1" cy="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7" name="Rectangle 102"/>
            <p:cNvSpPr>
              <a:spLocks noChangeArrowheads="1"/>
            </p:cNvSpPr>
            <p:nvPr/>
          </p:nvSpPr>
          <p:spPr bwMode="auto">
            <a:xfrm>
              <a:off x="1693" y="2970"/>
              <a:ext cx="68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8" name="Freeform 103"/>
            <p:cNvSpPr>
              <a:spLocks noChangeArrowheads="1"/>
            </p:cNvSpPr>
            <p:nvPr/>
          </p:nvSpPr>
          <p:spPr bwMode="auto">
            <a:xfrm>
              <a:off x="1682" y="2981"/>
              <a:ext cx="90" cy="11"/>
            </a:xfrm>
            <a:custGeom>
              <a:avLst/>
              <a:gdLst>
                <a:gd name="T0" fmla="*/ 11 w 90"/>
                <a:gd name="T1" fmla="*/ 0 h 11"/>
                <a:gd name="T2" fmla="*/ 0 w 90"/>
                <a:gd name="T3" fmla="*/ 11 h 11"/>
                <a:gd name="T4" fmla="*/ 90 w 90"/>
                <a:gd name="T5" fmla="*/ 11 h 11"/>
                <a:gd name="T6" fmla="*/ 79 w 90"/>
                <a:gd name="T7" fmla="*/ 0 h 11"/>
                <a:gd name="T8" fmla="*/ 11 w 90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1"/>
                <a:gd name="T17" fmla="*/ 90 w 90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1">
                  <a:moveTo>
                    <a:pt x="11" y="0"/>
                  </a:moveTo>
                  <a:lnTo>
                    <a:pt x="0" y="11"/>
                  </a:lnTo>
                  <a:lnTo>
                    <a:pt x="90" y="11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9" name="Line 104"/>
            <p:cNvSpPr>
              <a:spLocks noChangeShapeType="1"/>
            </p:cNvSpPr>
            <p:nvPr/>
          </p:nvSpPr>
          <p:spPr bwMode="auto">
            <a:xfrm>
              <a:off x="1693" y="2992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0" name="Line 105"/>
            <p:cNvSpPr>
              <a:spLocks noChangeShapeType="1"/>
            </p:cNvSpPr>
            <p:nvPr/>
          </p:nvSpPr>
          <p:spPr bwMode="auto">
            <a:xfrm>
              <a:off x="1704" y="2981"/>
              <a:ext cx="5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1" name="Line 106"/>
            <p:cNvSpPr>
              <a:spLocks noChangeShapeType="1"/>
            </p:cNvSpPr>
            <p:nvPr/>
          </p:nvSpPr>
          <p:spPr bwMode="auto">
            <a:xfrm>
              <a:off x="1693" y="2992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2" name="Freeform 107"/>
            <p:cNvSpPr>
              <a:spLocks noChangeArrowheads="1"/>
            </p:cNvSpPr>
            <p:nvPr/>
          </p:nvSpPr>
          <p:spPr bwMode="auto">
            <a:xfrm>
              <a:off x="1716" y="2992"/>
              <a:ext cx="45" cy="1"/>
            </a:xfrm>
            <a:custGeom>
              <a:avLst/>
              <a:gdLst>
                <a:gd name="T0" fmla="*/ 0 w 45"/>
                <a:gd name="T1" fmla="*/ 0 h 1"/>
                <a:gd name="T2" fmla="*/ 33 w 45"/>
                <a:gd name="T3" fmla="*/ 0 h 1"/>
                <a:gd name="T4" fmla="*/ 45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0" y="0"/>
                  </a:moveTo>
                  <a:lnTo>
                    <a:pt x="33" y="0"/>
                  </a:lnTo>
                  <a:lnTo>
                    <a:pt x="45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" name="Line 108"/>
            <p:cNvSpPr>
              <a:spLocks noChangeShapeType="1"/>
            </p:cNvSpPr>
            <p:nvPr/>
          </p:nvSpPr>
          <p:spPr bwMode="auto">
            <a:xfrm>
              <a:off x="1749" y="2992"/>
              <a:ext cx="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4" name="Rectangle 109"/>
            <p:cNvSpPr>
              <a:spLocks noChangeArrowheads="1"/>
            </p:cNvSpPr>
            <p:nvPr/>
          </p:nvSpPr>
          <p:spPr bwMode="auto">
            <a:xfrm>
              <a:off x="1727" y="2936"/>
              <a:ext cx="22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5" name="Rectangle 110"/>
            <p:cNvSpPr>
              <a:spLocks noChangeArrowheads="1"/>
            </p:cNvSpPr>
            <p:nvPr/>
          </p:nvSpPr>
          <p:spPr bwMode="auto">
            <a:xfrm>
              <a:off x="1727" y="2936"/>
              <a:ext cx="34" cy="2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6" name="Freeform 111"/>
            <p:cNvSpPr>
              <a:spLocks noChangeArrowheads="1"/>
            </p:cNvSpPr>
            <p:nvPr/>
          </p:nvSpPr>
          <p:spPr bwMode="auto">
            <a:xfrm>
              <a:off x="2088" y="2812"/>
              <a:ext cx="22" cy="34"/>
            </a:xfrm>
            <a:custGeom>
              <a:avLst/>
              <a:gdLst>
                <a:gd name="T0" fmla="*/ 0 w 22"/>
                <a:gd name="T1" fmla="*/ 0 h 34"/>
                <a:gd name="T2" fmla="*/ 22 w 22"/>
                <a:gd name="T3" fmla="*/ 0 h 34"/>
                <a:gd name="T4" fmla="*/ 22 w 22"/>
                <a:gd name="T5" fmla="*/ 34 h 34"/>
                <a:gd name="T6" fmla="*/ 0 60000 65536"/>
                <a:gd name="T7" fmla="*/ 0 60000 65536"/>
                <a:gd name="T8" fmla="*/ 0 60000 65536"/>
                <a:gd name="T9" fmla="*/ 0 w 22"/>
                <a:gd name="T10" fmla="*/ 0 h 34"/>
                <a:gd name="T11" fmla="*/ 22 w 22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" h="34">
                  <a:moveTo>
                    <a:pt x="0" y="0"/>
                  </a:moveTo>
                  <a:lnTo>
                    <a:pt x="22" y="0"/>
                  </a:lnTo>
                  <a:lnTo>
                    <a:pt x="22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" name="AutoShape 112"/>
            <p:cNvSpPr>
              <a:spLocks noChangeArrowheads="1"/>
            </p:cNvSpPr>
            <p:nvPr/>
          </p:nvSpPr>
          <p:spPr bwMode="auto">
            <a:xfrm>
              <a:off x="2020" y="2756"/>
              <a:ext cx="79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8" name="AutoShape 113"/>
            <p:cNvSpPr>
              <a:spLocks noChangeArrowheads="1"/>
            </p:cNvSpPr>
            <p:nvPr/>
          </p:nvSpPr>
          <p:spPr bwMode="auto">
            <a:xfrm>
              <a:off x="2009" y="2744"/>
              <a:ext cx="101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9" name="Rectangle 114"/>
            <p:cNvSpPr>
              <a:spLocks noChangeArrowheads="1"/>
            </p:cNvSpPr>
            <p:nvPr/>
          </p:nvSpPr>
          <p:spPr bwMode="auto">
            <a:xfrm>
              <a:off x="2031" y="2767"/>
              <a:ext cx="57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0" name="Rectangle 115"/>
            <p:cNvSpPr>
              <a:spLocks noChangeArrowheads="1"/>
            </p:cNvSpPr>
            <p:nvPr/>
          </p:nvSpPr>
          <p:spPr bwMode="auto">
            <a:xfrm>
              <a:off x="2031" y="2767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1" name="Freeform 116"/>
            <p:cNvSpPr>
              <a:spLocks noChangeArrowheads="1"/>
            </p:cNvSpPr>
            <p:nvPr/>
          </p:nvSpPr>
          <p:spPr bwMode="auto">
            <a:xfrm>
              <a:off x="2110" y="2846"/>
              <a:ext cx="12" cy="11"/>
            </a:xfrm>
            <a:custGeom>
              <a:avLst/>
              <a:gdLst>
                <a:gd name="T0" fmla="*/ 0 w 12"/>
                <a:gd name="T1" fmla="*/ 0 h 11"/>
                <a:gd name="T2" fmla="*/ 12 w 12"/>
                <a:gd name="T3" fmla="*/ 0 h 11"/>
                <a:gd name="T4" fmla="*/ 12 w 12"/>
                <a:gd name="T5" fmla="*/ 0 h 11"/>
                <a:gd name="T6" fmla="*/ 12 w 12"/>
                <a:gd name="T7" fmla="*/ 11 h 11"/>
                <a:gd name="T8" fmla="*/ 12 w 12"/>
                <a:gd name="T9" fmla="*/ 11 h 11"/>
                <a:gd name="T10" fmla="*/ 0 w 12"/>
                <a:gd name="T11" fmla="*/ 11 h 11"/>
                <a:gd name="T12" fmla="*/ 0 w 12"/>
                <a:gd name="T13" fmla="*/ 11 h 11"/>
                <a:gd name="T14" fmla="*/ 0 w 12"/>
                <a:gd name="T15" fmla="*/ 0 h 11"/>
                <a:gd name="T16" fmla="*/ 0 w 12"/>
                <a:gd name="T17" fmla="*/ 0 h 11"/>
                <a:gd name="T18" fmla="*/ 0 w 1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"/>
                <a:gd name="T31" fmla="*/ 0 h 11"/>
                <a:gd name="T32" fmla="*/ 12 w 1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" h="11">
                  <a:moveTo>
                    <a:pt x="0" y="0"/>
                  </a:moveTo>
                  <a:lnTo>
                    <a:pt x="12" y="0"/>
                  </a:lnTo>
                  <a:lnTo>
                    <a:pt x="12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642" name="Picture 11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43" y="2778"/>
              <a:ext cx="45" cy="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643" name="Line 118"/>
            <p:cNvSpPr>
              <a:spLocks noChangeShapeType="1"/>
            </p:cNvSpPr>
            <p:nvPr/>
          </p:nvSpPr>
          <p:spPr bwMode="auto">
            <a:xfrm>
              <a:off x="2110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4" name="Line 119"/>
            <p:cNvSpPr>
              <a:spLocks noChangeShapeType="1"/>
            </p:cNvSpPr>
            <p:nvPr/>
          </p:nvSpPr>
          <p:spPr bwMode="auto">
            <a:xfrm>
              <a:off x="2110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5" name="Line 120"/>
            <p:cNvSpPr>
              <a:spLocks noChangeShapeType="1"/>
            </p:cNvSpPr>
            <p:nvPr/>
          </p:nvSpPr>
          <p:spPr bwMode="auto">
            <a:xfrm>
              <a:off x="2122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6" name="Rectangle 121"/>
            <p:cNvSpPr>
              <a:spLocks noChangeArrowheads="1"/>
            </p:cNvSpPr>
            <p:nvPr/>
          </p:nvSpPr>
          <p:spPr bwMode="auto">
            <a:xfrm>
              <a:off x="2031" y="2801"/>
              <a:ext cx="5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7" name="Freeform 122"/>
            <p:cNvSpPr>
              <a:spLocks noChangeArrowheads="1"/>
            </p:cNvSpPr>
            <p:nvPr/>
          </p:nvSpPr>
          <p:spPr bwMode="auto">
            <a:xfrm>
              <a:off x="2020" y="2812"/>
              <a:ext cx="79" cy="11"/>
            </a:xfrm>
            <a:custGeom>
              <a:avLst/>
              <a:gdLst>
                <a:gd name="T0" fmla="*/ 11 w 79"/>
                <a:gd name="T1" fmla="*/ 0 h 11"/>
                <a:gd name="T2" fmla="*/ 0 w 79"/>
                <a:gd name="T3" fmla="*/ 11 h 11"/>
                <a:gd name="T4" fmla="*/ 79 w 79"/>
                <a:gd name="T5" fmla="*/ 11 h 11"/>
                <a:gd name="T6" fmla="*/ 79 w 79"/>
                <a:gd name="T7" fmla="*/ 0 h 11"/>
                <a:gd name="T8" fmla="*/ 11 w 79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11"/>
                <a:gd name="T17" fmla="*/ 79 w 79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11">
                  <a:moveTo>
                    <a:pt x="11" y="0"/>
                  </a:moveTo>
                  <a:lnTo>
                    <a:pt x="0" y="11"/>
                  </a:lnTo>
                  <a:lnTo>
                    <a:pt x="79" y="11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8" name="Line 123"/>
            <p:cNvSpPr>
              <a:spLocks noChangeShapeType="1"/>
            </p:cNvSpPr>
            <p:nvPr/>
          </p:nvSpPr>
          <p:spPr bwMode="auto">
            <a:xfrm>
              <a:off x="2031" y="2823"/>
              <a:ext cx="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49" name="Line 124"/>
            <p:cNvSpPr>
              <a:spLocks noChangeShapeType="1"/>
            </p:cNvSpPr>
            <p:nvPr/>
          </p:nvSpPr>
          <p:spPr bwMode="auto">
            <a:xfrm>
              <a:off x="2031" y="2823"/>
              <a:ext cx="5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0" name="Line 125"/>
            <p:cNvSpPr>
              <a:spLocks noChangeShapeType="1"/>
            </p:cNvSpPr>
            <p:nvPr/>
          </p:nvSpPr>
          <p:spPr bwMode="auto">
            <a:xfrm>
              <a:off x="2031" y="2823"/>
              <a:ext cx="34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1" name="Freeform 126"/>
            <p:cNvSpPr>
              <a:spLocks noChangeArrowheads="1"/>
            </p:cNvSpPr>
            <p:nvPr/>
          </p:nvSpPr>
          <p:spPr bwMode="auto">
            <a:xfrm>
              <a:off x="2043" y="2823"/>
              <a:ext cx="56" cy="1"/>
            </a:xfrm>
            <a:custGeom>
              <a:avLst/>
              <a:gdLst>
                <a:gd name="T0" fmla="*/ 0 w 56"/>
                <a:gd name="T1" fmla="*/ 0 h 1"/>
                <a:gd name="T2" fmla="*/ 33 w 56"/>
                <a:gd name="T3" fmla="*/ 0 h 1"/>
                <a:gd name="T4" fmla="*/ 56 w 56"/>
                <a:gd name="T5" fmla="*/ 0 h 1"/>
                <a:gd name="T6" fmla="*/ 0 60000 65536"/>
                <a:gd name="T7" fmla="*/ 0 60000 65536"/>
                <a:gd name="T8" fmla="*/ 0 60000 65536"/>
                <a:gd name="T9" fmla="*/ 0 w 56"/>
                <a:gd name="T10" fmla="*/ 0 h 1"/>
                <a:gd name="T11" fmla="*/ 56 w 5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">
                  <a:moveTo>
                    <a:pt x="0" y="0"/>
                  </a:moveTo>
                  <a:lnTo>
                    <a:pt x="33" y="0"/>
                  </a:lnTo>
                  <a:lnTo>
                    <a:pt x="56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2" name="Line 127"/>
            <p:cNvSpPr>
              <a:spLocks noChangeShapeType="1"/>
            </p:cNvSpPr>
            <p:nvPr/>
          </p:nvSpPr>
          <p:spPr bwMode="auto">
            <a:xfrm>
              <a:off x="2088" y="2823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3" name="Rectangle 128"/>
            <p:cNvSpPr>
              <a:spLocks noChangeArrowheads="1"/>
            </p:cNvSpPr>
            <p:nvPr/>
          </p:nvSpPr>
          <p:spPr bwMode="auto">
            <a:xfrm>
              <a:off x="2054" y="2767"/>
              <a:ext cx="22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4" name="Rectangle 129"/>
            <p:cNvSpPr>
              <a:spLocks noChangeArrowheads="1"/>
            </p:cNvSpPr>
            <p:nvPr/>
          </p:nvSpPr>
          <p:spPr bwMode="auto">
            <a:xfrm>
              <a:off x="2054" y="2767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5" name="Line 130"/>
            <p:cNvSpPr>
              <a:spLocks noChangeShapeType="1"/>
            </p:cNvSpPr>
            <p:nvPr/>
          </p:nvSpPr>
          <p:spPr bwMode="auto">
            <a:xfrm flipH="1">
              <a:off x="1736" y="2789"/>
              <a:ext cx="94" cy="124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6" name="Line 131"/>
            <p:cNvSpPr>
              <a:spLocks noChangeShapeType="1"/>
            </p:cNvSpPr>
            <p:nvPr/>
          </p:nvSpPr>
          <p:spPr bwMode="auto">
            <a:xfrm>
              <a:off x="1862" y="2812"/>
              <a:ext cx="1" cy="15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7" name="Line 132"/>
            <p:cNvSpPr>
              <a:spLocks noChangeShapeType="1"/>
            </p:cNvSpPr>
            <p:nvPr/>
          </p:nvSpPr>
          <p:spPr bwMode="auto">
            <a:xfrm>
              <a:off x="1873" y="2778"/>
              <a:ext cx="102" cy="11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8" name="Line 133"/>
            <p:cNvSpPr>
              <a:spLocks noChangeShapeType="1"/>
            </p:cNvSpPr>
            <p:nvPr/>
          </p:nvSpPr>
          <p:spPr bwMode="auto">
            <a:xfrm>
              <a:off x="1896" y="2778"/>
              <a:ext cx="147" cy="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59" name="Oval 134"/>
            <p:cNvSpPr>
              <a:spLocks noChangeArrowheads="1"/>
            </p:cNvSpPr>
            <p:nvPr/>
          </p:nvSpPr>
          <p:spPr bwMode="auto">
            <a:xfrm>
              <a:off x="1828" y="2733"/>
              <a:ext cx="68" cy="79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0" name="Freeform 135"/>
            <p:cNvSpPr>
              <a:spLocks noChangeArrowheads="1"/>
            </p:cNvSpPr>
            <p:nvPr/>
          </p:nvSpPr>
          <p:spPr bwMode="auto">
            <a:xfrm>
              <a:off x="1907" y="3026"/>
              <a:ext cx="34" cy="34"/>
            </a:xfrm>
            <a:custGeom>
              <a:avLst/>
              <a:gdLst>
                <a:gd name="T0" fmla="*/ 0 w 34"/>
                <a:gd name="T1" fmla="*/ 0 h 34"/>
                <a:gd name="T2" fmla="*/ 34 w 34"/>
                <a:gd name="T3" fmla="*/ 11 h 34"/>
                <a:gd name="T4" fmla="*/ 34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0" y="0"/>
                  </a:moveTo>
                  <a:lnTo>
                    <a:pt x="34" y="11"/>
                  </a:lnTo>
                  <a:lnTo>
                    <a:pt x="34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1" name="AutoShape 136"/>
            <p:cNvSpPr>
              <a:spLocks noChangeArrowheads="1"/>
            </p:cNvSpPr>
            <p:nvPr/>
          </p:nvSpPr>
          <p:spPr bwMode="auto">
            <a:xfrm>
              <a:off x="1851" y="2970"/>
              <a:ext cx="68" cy="56"/>
            </a:xfrm>
            <a:prstGeom prst="roundRect">
              <a:avLst>
                <a:gd name="adj" fmla="val 446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2" name="AutoShape 137"/>
            <p:cNvSpPr>
              <a:spLocks noChangeArrowheads="1"/>
            </p:cNvSpPr>
            <p:nvPr/>
          </p:nvSpPr>
          <p:spPr bwMode="auto">
            <a:xfrm>
              <a:off x="1840" y="2959"/>
              <a:ext cx="90" cy="78"/>
            </a:xfrm>
            <a:prstGeom prst="roundRect">
              <a:avLst>
                <a:gd name="adj" fmla="val 32051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3" name="Rectangle 138"/>
            <p:cNvSpPr>
              <a:spLocks noChangeArrowheads="1"/>
            </p:cNvSpPr>
            <p:nvPr/>
          </p:nvSpPr>
          <p:spPr bwMode="auto">
            <a:xfrm>
              <a:off x="1851" y="2992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4" name="Rectangle 139"/>
            <p:cNvSpPr>
              <a:spLocks noChangeArrowheads="1"/>
            </p:cNvSpPr>
            <p:nvPr/>
          </p:nvSpPr>
          <p:spPr bwMode="auto">
            <a:xfrm>
              <a:off x="1851" y="2992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5" name="Freeform 140"/>
            <p:cNvSpPr>
              <a:spLocks noChangeArrowheads="1"/>
            </p:cNvSpPr>
            <p:nvPr/>
          </p:nvSpPr>
          <p:spPr bwMode="auto">
            <a:xfrm>
              <a:off x="1930" y="3060"/>
              <a:ext cx="11" cy="11"/>
            </a:xfrm>
            <a:custGeom>
              <a:avLst/>
              <a:gdLst>
                <a:gd name="T0" fmla="*/ 0 w 11"/>
                <a:gd name="T1" fmla="*/ 0 h 11"/>
                <a:gd name="T2" fmla="*/ 11 w 11"/>
                <a:gd name="T3" fmla="*/ 0 h 11"/>
                <a:gd name="T4" fmla="*/ 11 w 11"/>
                <a:gd name="T5" fmla="*/ 0 h 11"/>
                <a:gd name="T6" fmla="*/ 11 w 11"/>
                <a:gd name="T7" fmla="*/ 11 h 11"/>
                <a:gd name="T8" fmla="*/ 11 w 11"/>
                <a:gd name="T9" fmla="*/ 11 h 11"/>
                <a:gd name="T10" fmla="*/ 0 w 11"/>
                <a:gd name="T11" fmla="*/ 11 h 11"/>
                <a:gd name="T12" fmla="*/ 0 w 11"/>
                <a:gd name="T13" fmla="*/ 11 h 11"/>
                <a:gd name="T14" fmla="*/ 0 w 11"/>
                <a:gd name="T15" fmla="*/ 0 h 11"/>
                <a:gd name="T16" fmla="*/ 0 w 11"/>
                <a:gd name="T17" fmla="*/ 0 h 11"/>
                <a:gd name="T18" fmla="*/ 0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0" y="0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666" name="Picture 14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62" y="2992"/>
              <a:ext cx="45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667" name="Line 142"/>
            <p:cNvSpPr>
              <a:spLocks noChangeShapeType="1"/>
            </p:cNvSpPr>
            <p:nvPr/>
          </p:nvSpPr>
          <p:spPr bwMode="auto">
            <a:xfrm>
              <a:off x="1930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68" name="Line 143"/>
            <p:cNvSpPr>
              <a:spLocks noChangeShapeType="1"/>
            </p:cNvSpPr>
            <p:nvPr/>
          </p:nvSpPr>
          <p:spPr bwMode="auto">
            <a:xfrm>
              <a:off x="1941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69" name="Line 144"/>
            <p:cNvSpPr>
              <a:spLocks noChangeShapeType="1"/>
            </p:cNvSpPr>
            <p:nvPr/>
          </p:nvSpPr>
          <p:spPr bwMode="auto">
            <a:xfrm>
              <a:off x="1941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0" name="Rectangle 145"/>
            <p:cNvSpPr>
              <a:spLocks noChangeArrowheads="1"/>
            </p:cNvSpPr>
            <p:nvPr/>
          </p:nvSpPr>
          <p:spPr bwMode="auto">
            <a:xfrm>
              <a:off x="1851" y="3026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1" name="Freeform 146"/>
            <p:cNvSpPr>
              <a:spLocks noChangeArrowheads="1"/>
            </p:cNvSpPr>
            <p:nvPr/>
          </p:nvSpPr>
          <p:spPr bwMode="auto">
            <a:xfrm>
              <a:off x="1840" y="3037"/>
              <a:ext cx="90" cy="12"/>
            </a:xfrm>
            <a:custGeom>
              <a:avLst/>
              <a:gdLst>
                <a:gd name="T0" fmla="*/ 11 w 90"/>
                <a:gd name="T1" fmla="*/ 0 h 12"/>
                <a:gd name="T2" fmla="*/ 0 w 90"/>
                <a:gd name="T3" fmla="*/ 12 h 12"/>
                <a:gd name="T4" fmla="*/ 90 w 90"/>
                <a:gd name="T5" fmla="*/ 12 h 12"/>
                <a:gd name="T6" fmla="*/ 79 w 90"/>
                <a:gd name="T7" fmla="*/ 0 h 12"/>
                <a:gd name="T8" fmla="*/ 11 w 90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2"/>
                <a:gd name="T17" fmla="*/ 90 w 90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2">
                  <a:moveTo>
                    <a:pt x="11" y="0"/>
                  </a:moveTo>
                  <a:lnTo>
                    <a:pt x="0" y="12"/>
                  </a:lnTo>
                  <a:lnTo>
                    <a:pt x="90" y="12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2" name="Line 147"/>
            <p:cNvSpPr>
              <a:spLocks noChangeShapeType="1"/>
            </p:cNvSpPr>
            <p:nvPr/>
          </p:nvSpPr>
          <p:spPr bwMode="auto">
            <a:xfrm>
              <a:off x="1851" y="3037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3" name="Line 148"/>
            <p:cNvSpPr>
              <a:spLocks noChangeShapeType="1"/>
            </p:cNvSpPr>
            <p:nvPr/>
          </p:nvSpPr>
          <p:spPr bwMode="auto">
            <a:xfrm>
              <a:off x="1851" y="3037"/>
              <a:ext cx="5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4" name="Line 149"/>
            <p:cNvSpPr>
              <a:spLocks noChangeShapeType="1"/>
            </p:cNvSpPr>
            <p:nvPr/>
          </p:nvSpPr>
          <p:spPr bwMode="auto">
            <a:xfrm>
              <a:off x="1851" y="3037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5" name="Freeform 150"/>
            <p:cNvSpPr>
              <a:spLocks noChangeArrowheads="1"/>
            </p:cNvSpPr>
            <p:nvPr/>
          </p:nvSpPr>
          <p:spPr bwMode="auto">
            <a:xfrm>
              <a:off x="1873" y="3037"/>
              <a:ext cx="46" cy="1"/>
            </a:xfrm>
            <a:custGeom>
              <a:avLst/>
              <a:gdLst>
                <a:gd name="T0" fmla="*/ 0 w 46"/>
                <a:gd name="T1" fmla="*/ 0 h 1"/>
                <a:gd name="T2" fmla="*/ 23 w 46"/>
                <a:gd name="T3" fmla="*/ 0 h 1"/>
                <a:gd name="T4" fmla="*/ 46 w 46"/>
                <a:gd name="T5" fmla="*/ 0 h 1"/>
                <a:gd name="T6" fmla="*/ 0 60000 65536"/>
                <a:gd name="T7" fmla="*/ 0 60000 65536"/>
                <a:gd name="T8" fmla="*/ 0 60000 65536"/>
                <a:gd name="T9" fmla="*/ 0 w 46"/>
                <a:gd name="T10" fmla="*/ 0 h 1"/>
                <a:gd name="T11" fmla="*/ 46 w 4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1">
                  <a:moveTo>
                    <a:pt x="0" y="0"/>
                  </a:moveTo>
                  <a:lnTo>
                    <a:pt x="23" y="0"/>
                  </a:lnTo>
                  <a:lnTo>
                    <a:pt x="46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6" name="Line 151"/>
            <p:cNvSpPr>
              <a:spLocks noChangeShapeType="1"/>
            </p:cNvSpPr>
            <p:nvPr/>
          </p:nvSpPr>
          <p:spPr bwMode="auto">
            <a:xfrm>
              <a:off x="1907" y="3037"/>
              <a:ext cx="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77" name="Rectangle 152"/>
            <p:cNvSpPr>
              <a:spLocks noChangeArrowheads="1"/>
            </p:cNvSpPr>
            <p:nvPr/>
          </p:nvSpPr>
          <p:spPr bwMode="auto">
            <a:xfrm>
              <a:off x="1885" y="2981"/>
              <a:ext cx="11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8" name="Rectangle 153"/>
            <p:cNvSpPr>
              <a:spLocks noChangeArrowheads="1"/>
            </p:cNvSpPr>
            <p:nvPr/>
          </p:nvSpPr>
          <p:spPr bwMode="auto">
            <a:xfrm>
              <a:off x="1885" y="2981"/>
              <a:ext cx="22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9" name="Line 154"/>
            <p:cNvSpPr>
              <a:spLocks noChangeShapeType="1"/>
            </p:cNvSpPr>
            <p:nvPr/>
          </p:nvSpPr>
          <p:spPr bwMode="auto">
            <a:xfrm flipH="1">
              <a:off x="2221" y="2801"/>
              <a:ext cx="207" cy="56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80" name="Freeform 155"/>
            <p:cNvSpPr>
              <a:spLocks noChangeArrowheads="1"/>
            </p:cNvSpPr>
            <p:nvPr/>
          </p:nvSpPr>
          <p:spPr bwMode="auto">
            <a:xfrm>
              <a:off x="2640" y="2981"/>
              <a:ext cx="23" cy="34"/>
            </a:xfrm>
            <a:custGeom>
              <a:avLst/>
              <a:gdLst>
                <a:gd name="T0" fmla="*/ 0 w 23"/>
                <a:gd name="T1" fmla="*/ 0 h 34"/>
                <a:gd name="T2" fmla="*/ 23 w 23"/>
                <a:gd name="T3" fmla="*/ 0 h 34"/>
                <a:gd name="T4" fmla="*/ 23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0" y="0"/>
                  </a:moveTo>
                  <a:lnTo>
                    <a:pt x="23" y="0"/>
                  </a:lnTo>
                  <a:lnTo>
                    <a:pt x="23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1" name="AutoShape 156"/>
            <p:cNvSpPr>
              <a:spLocks noChangeArrowheads="1"/>
            </p:cNvSpPr>
            <p:nvPr/>
          </p:nvSpPr>
          <p:spPr bwMode="auto">
            <a:xfrm>
              <a:off x="2573" y="2925"/>
              <a:ext cx="67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2" name="AutoShape 157"/>
            <p:cNvSpPr>
              <a:spLocks noChangeArrowheads="1"/>
            </p:cNvSpPr>
            <p:nvPr/>
          </p:nvSpPr>
          <p:spPr bwMode="auto">
            <a:xfrm>
              <a:off x="2561" y="2913"/>
              <a:ext cx="91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3" name="Rectangle 158"/>
            <p:cNvSpPr>
              <a:spLocks noChangeArrowheads="1"/>
            </p:cNvSpPr>
            <p:nvPr/>
          </p:nvSpPr>
          <p:spPr bwMode="auto">
            <a:xfrm>
              <a:off x="2584" y="2936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4" name="Rectangle 159"/>
            <p:cNvSpPr>
              <a:spLocks noChangeArrowheads="1"/>
            </p:cNvSpPr>
            <p:nvPr/>
          </p:nvSpPr>
          <p:spPr bwMode="auto">
            <a:xfrm>
              <a:off x="2584" y="2936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5" name="Freeform 160"/>
            <p:cNvSpPr>
              <a:spLocks noChangeArrowheads="1"/>
            </p:cNvSpPr>
            <p:nvPr/>
          </p:nvSpPr>
          <p:spPr bwMode="auto">
            <a:xfrm>
              <a:off x="2652" y="3015"/>
              <a:ext cx="22" cy="11"/>
            </a:xfrm>
            <a:custGeom>
              <a:avLst/>
              <a:gdLst>
                <a:gd name="T0" fmla="*/ 11 w 22"/>
                <a:gd name="T1" fmla="*/ 0 h 11"/>
                <a:gd name="T2" fmla="*/ 11 w 22"/>
                <a:gd name="T3" fmla="*/ 0 h 11"/>
                <a:gd name="T4" fmla="*/ 22 w 22"/>
                <a:gd name="T5" fmla="*/ 0 h 11"/>
                <a:gd name="T6" fmla="*/ 22 w 22"/>
                <a:gd name="T7" fmla="*/ 11 h 11"/>
                <a:gd name="T8" fmla="*/ 11 w 22"/>
                <a:gd name="T9" fmla="*/ 11 h 11"/>
                <a:gd name="T10" fmla="*/ 11 w 22"/>
                <a:gd name="T11" fmla="*/ 11 h 11"/>
                <a:gd name="T12" fmla="*/ 0 w 22"/>
                <a:gd name="T13" fmla="*/ 11 h 11"/>
                <a:gd name="T14" fmla="*/ 0 w 22"/>
                <a:gd name="T15" fmla="*/ 0 h 11"/>
                <a:gd name="T16" fmla="*/ 0 w 22"/>
                <a:gd name="T17" fmla="*/ 0 h 11"/>
                <a:gd name="T18" fmla="*/ 11 w 2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11"/>
                <a:gd name="T32" fmla="*/ 22 w 2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11">
                  <a:moveTo>
                    <a:pt x="11" y="0"/>
                  </a:moveTo>
                  <a:lnTo>
                    <a:pt x="11" y="0"/>
                  </a:lnTo>
                  <a:lnTo>
                    <a:pt x="22" y="0"/>
                  </a:lnTo>
                  <a:lnTo>
                    <a:pt x="22" y="11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686" name="Picture 16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584" y="2947"/>
              <a:ext cx="45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687" name="Line 162"/>
            <p:cNvSpPr>
              <a:spLocks noChangeShapeType="1"/>
            </p:cNvSpPr>
            <p:nvPr/>
          </p:nvSpPr>
          <p:spPr bwMode="auto">
            <a:xfrm>
              <a:off x="2663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88" name="Line 163"/>
            <p:cNvSpPr>
              <a:spLocks noChangeShapeType="1"/>
            </p:cNvSpPr>
            <p:nvPr/>
          </p:nvSpPr>
          <p:spPr bwMode="auto">
            <a:xfrm>
              <a:off x="2663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89" name="Line 164"/>
            <p:cNvSpPr>
              <a:spLocks noChangeShapeType="1"/>
            </p:cNvSpPr>
            <p:nvPr/>
          </p:nvSpPr>
          <p:spPr bwMode="auto">
            <a:xfrm>
              <a:off x="2663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90" name="Rectangle 165"/>
            <p:cNvSpPr>
              <a:spLocks noChangeArrowheads="1"/>
            </p:cNvSpPr>
            <p:nvPr/>
          </p:nvSpPr>
          <p:spPr bwMode="auto">
            <a:xfrm>
              <a:off x="2573" y="2970"/>
              <a:ext cx="6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1" name="Freeform 166"/>
            <p:cNvSpPr>
              <a:spLocks noChangeArrowheads="1"/>
            </p:cNvSpPr>
            <p:nvPr/>
          </p:nvSpPr>
          <p:spPr bwMode="auto">
            <a:xfrm>
              <a:off x="2561" y="2981"/>
              <a:ext cx="91" cy="23"/>
            </a:xfrm>
            <a:custGeom>
              <a:avLst/>
              <a:gdLst>
                <a:gd name="T0" fmla="*/ 12 w 91"/>
                <a:gd name="T1" fmla="*/ 0 h 23"/>
                <a:gd name="T2" fmla="*/ 0 w 91"/>
                <a:gd name="T3" fmla="*/ 23 h 23"/>
                <a:gd name="T4" fmla="*/ 91 w 91"/>
                <a:gd name="T5" fmla="*/ 23 h 23"/>
                <a:gd name="T6" fmla="*/ 79 w 91"/>
                <a:gd name="T7" fmla="*/ 0 h 23"/>
                <a:gd name="T8" fmla="*/ 12 w 91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23"/>
                <a:gd name="T17" fmla="*/ 91 w 91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23">
                  <a:moveTo>
                    <a:pt x="12" y="0"/>
                  </a:moveTo>
                  <a:lnTo>
                    <a:pt x="0" y="23"/>
                  </a:lnTo>
                  <a:lnTo>
                    <a:pt x="91" y="23"/>
                  </a:lnTo>
                  <a:lnTo>
                    <a:pt x="79" y="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2" name="Freeform 167"/>
            <p:cNvSpPr>
              <a:spLocks noChangeArrowheads="1"/>
            </p:cNvSpPr>
            <p:nvPr/>
          </p:nvSpPr>
          <p:spPr bwMode="auto">
            <a:xfrm>
              <a:off x="2573" y="2992"/>
              <a:ext cx="67" cy="1"/>
            </a:xfrm>
            <a:custGeom>
              <a:avLst/>
              <a:gdLst>
                <a:gd name="T0" fmla="*/ 0 w 67"/>
                <a:gd name="T1" fmla="*/ 0 h 1"/>
                <a:gd name="T2" fmla="*/ 11 w 67"/>
                <a:gd name="T3" fmla="*/ 0 h 1"/>
                <a:gd name="T4" fmla="*/ 67 w 67"/>
                <a:gd name="T5" fmla="*/ 0 h 1"/>
                <a:gd name="T6" fmla="*/ 0 60000 65536"/>
                <a:gd name="T7" fmla="*/ 0 60000 65536"/>
                <a:gd name="T8" fmla="*/ 0 60000 65536"/>
                <a:gd name="T9" fmla="*/ 0 w 67"/>
                <a:gd name="T10" fmla="*/ 0 h 1"/>
                <a:gd name="T11" fmla="*/ 67 w 6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" h="1">
                  <a:moveTo>
                    <a:pt x="0" y="0"/>
                  </a:moveTo>
                  <a:lnTo>
                    <a:pt x="11" y="0"/>
                  </a:lnTo>
                  <a:lnTo>
                    <a:pt x="67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3" name="Line 168"/>
            <p:cNvSpPr>
              <a:spLocks noChangeShapeType="1"/>
            </p:cNvSpPr>
            <p:nvPr/>
          </p:nvSpPr>
          <p:spPr bwMode="auto">
            <a:xfrm>
              <a:off x="2573" y="2992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94" name="Freeform 169"/>
            <p:cNvSpPr>
              <a:spLocks noChangeArrowheads="1"/>
            </p:cNvSpPr>
            <p:nvPr/>
          </p:nvSpPr>
          <p:spPr bwMode="auto">
            <a:xfrm>
              <a:off x="2595" y="2992"/>
              <a:ext cx="45" cy="1"/>
            </a:xfrm>
            <a:custGeom>
              <a:avLst/>
              <a:gdLst>
                <a:gd name="T0" fmla="*/ 0 w 45"/>
                <a:gd name="T1" fmla="*/ 0 h 1"/>
                <a:gd name="T2" fmla="*/ 34 w 45"/>
                <a:gd name="T3" fmla="*/ 0 h 1"/>
                <a:gd name="T4" fmla="*/ 45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0" y="0"/>
                  </a:moveTo>
                  <a:lnTo>
                    <a:pt x="34" y="0"/>
                  </a:lnTo>
                  <a:lnTo>
                    <a:pt x="45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5" name="Line 170"/>
            <p:cNvSpPr>
              <a:spLocks noChangeShapeType="1"/>
            </p:cNvSpPr>
            <p:nvPr/>
          </p:nvSpPr>
          <p:spPr bwMode="auto">
            <a:xfrm>
              <a:off x="2629" y="2992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96" name="Rectangle 171"/>
            <p:cNvSpPr>
              <a:spLocks noChangeArrowheads="1"/>
            </p:cNvSpPr>
            <p:nvPr/>
          </p:nvSpPr>
          <p:spPr bwMode="auto">
            <a:xfrm>
              <a:off x="2606" y="2936"/>
              <a:ext cx="23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7" name="Rectangle 172"/>
            <p:cNvSpPr>
              <a:spLocks noChangeArrowheads="1"/>
            </p:cNvSpPr>
            <p:nvPr/>
          </p:nvSpPr>
          <p:spPr bwMode="auto">
            <a:xfrm>
              <a:off x="2606" y="2936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8" name="Freeform 173"/>
            <p:cNvSpPr>
              <a:spLocks noChangeArrowheads="1"/>
            </p:cNvSpPr>
            <p:nvPr/>
          </p:nvSpPr>
          <p:spPr bwMode="auto">
            <a:xfrm>
              <a:off x="2347" y="3015"/>
              <a:ext cx="34" cy="34"/>
            </a:xfrm>
            <a:custGeom>
              <a:avLst/>
              <a:gdLst>
                <a:gd name="T0" fmla="*/ 0 w 34"/>
                <a:gd name="T1" fmla="*/ 0 h 34"/>
                <a:gd name="T2" fmla="*/ 23 w 34"/>
                <a:gd name="T3" fmla="*/ 0 h 34"/>
                <a:gd name="T4" fmla="*/ 34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0" y="0"/>
                  </a:moveTo>
                  <a:lnTo>
                    <a:pt x="23" y="0"/>
                  </a:lnTo>
                  <a:lnTo>
                    <a:pt x="34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9" name="AutoShape 174"/>
            <p:cNvSpPr>
              <a:spLocks noChangeArrowheads="1"/>
            </p:cNvSpPr>
            <p:nvPr/>
          </p:nvSpPr>
          <p:spPr bwMode="auto">
            <a:xfrm>
              <a:off x="2279" y="2959"/>
              <a:ext cx="79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0" name="AutoShape 175"/>
            <p:cNvSpPr>
              <a:spLocks noChangeArrowheads="1"/>
            </p:cNvSpPr>
            <p:nvPr/>
          </p:nvSpPr>
          <p:spPr bwMode="auto">
            <a:xfrm>
              <a:off x="2268" y="2947"/>
              <a:ext cx="102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1" name="Rectangle 176"/>
            <p:cNvSpPr>
              <a:spLocks noChangeArrowheads="1"/>
            </p:cNvSpPr>
            <p:nvPr/>
          </p:nvSpPr>
          <p:spPr bwMode="auto">
            <a:xfrm>
              <a:off x="2291" y="2970"/>
              <a:ext cx="5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2" name="Rectangle 177"/>
            <p:cNvSpPr>
              <a:spLocks noChangeArrowheads="1"/>
            </p:cNvSpPr>
            <p:nvPr/>
          </p:nvSpPr>
          <p:spPr bwMode="auto">
            <a:xfrm>
              <a:off x="2291" y="2970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3" name="Freeform 178"/>
            <p:cNvSpPr>
              <a:spLocks noChangeArrowheads="1"/>
            </p:cNvSpPr>
            <p:nvPr/>
          </p:nvSpPr>
          <p:spPr bwMode="auto">
            <a:xfrm>
              <a:off x="2370" y="3049"/>
              <a:ext cx="11" cy="11"/>
            </a:xfrm>
            <a:custGeom>
              <a:avLst/>
              <a:gdLst>
                <a:gd name="T0" fmla="*/ 0 w 11"/>
                <a:gd name="T1" fmla="*/ 0 h 11"/>
                <a:gd name="T2" fmla="*/ 11 w 11"/>
                <a:gd name="T3" fmla="*/ 0 h 11"/>
                <a:gd name="T4" fmla="*/ 11 w 11"/>
                <a:gd name="T5" fmla="*/ 0 h 11"/>
                <a:gd name="T6" fmla="*/ 11 w 11"/>
                <a:gd name="T7" fmla="*/ 11 h 11"/>
                <a:gd name="T8" fmla="*/ 11 w 11"/>
                <a:gd name="T9" fmla="*/ 11 h 11"/>
                <a:gd name="T10" fmla="*/ 0 w 11"/>
                <a:gd name="T11" fmla="*/ 11 h 11"/>
                <a:gd name="T12" fmla="*/ 0 w 11"/>
                <a:gd name="T13" fmla="*/ 11 h 11"/>
                <a:gd name="T14" fmla="*/ 0 w 11"/>
                <a:gd name="T15" fmla="*/ 0 h 11"/>
                <a:gd name="T16" fmla="*/ 0 w 11"/>
                <a:gd name="T17" fmla="*/ 0 h 11"/>
                <a:gd name="T18" fmla="*/ 0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0" y="0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704" name="Picture 17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02" y="2981"/>
              <a:ext cx="45" cy="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705" name="Line 180"/>
            <p:cNvSpPr>
              <a:spLocks noChangeShapeType="1"/>
            </p:cNvSpPr>
            <p:nvPr/>
          </p:nvSpPr>
          <p:spPr bwMode="auto">
            <a:xfrm>
              <a:off x="2370" y="3049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06" name="Line 181"/>
            <p:cNvSpPr>
              <a:spLocks noChangeShapeType="1"/>
            </p:cNvSpPr>
            <p:nvPr/>
          </p:nvSpPr>
          <p:spPr bwMode="auto">
            <a:xfrm>
              <a:off x="2370" y="3049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07" name="Line 182"/>
            <p:cNvSpPr>
              <a:spLocks noChangeShapeType="1"/>
            </p:cNvSpPr>
            <p:nvPr/>
          </p:nvSpPr>
          <p:spPr bwMode="auto">
            <a:xfrm>
              <a:off x="2381" y="3049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08" name="Rectangle 183"/>
            <p:cNvSpPr>
              <a:spLocks noChangeArrowheads="1"/>
            </p:cNvSpPr>
            <p:nvPr/>
          </p:nvSpPr>
          <p:spPr bwMode="auto">
            <a:xfrm>
              <a:off x="2291" y="3004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9" name="Freeform 184"/>
            <p:cNvSpPr>
              <a:spLocks noChangeArrowheads="1"/>
            </p:cNvSpPr>
            <p:nvPr/>
          </p:nvSpPr>
          <p:spPr bwMode="auto">
            <a:xfrm>
              <a:off x="2279" y="3015"/>
              <a:ext cx="79" cy="22"/>
            </a:xfrm>
            <a:custGeom>
              <a:avLst/>
              <a:gdLst>
                <a:gd name="T0" fmla="*/ 12 w 79"/>
                <a:gd name="T1" fmla="*/ 0 h 22"/>
                <a:gd name="T2" fmla="*/ 0 w 79"/>
                <a:gd name="T3" fmla="*/ 22 h 22"/>
                <a:gd name="T4" fmla="*/ 79 w 79"/>
                <a:gd name="T5" fmla="*/ 22 h 22"/>
                <a:gd name="T6" fmla="*/ 79 w 79"/>
                <a:gd name="T7" fmla="*/ 0 h 22"/>
                <a:gd name="T8" fmla="*/ 12 w 79"/>
                <a:gd name="T9" fmla="*/ 0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22"/>
                <a:gd name="T17" fmla="*/ 79 w 79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22">
                  <a:moveTo>
                    <a:pt x="12" y="0"/>
                  </a:moveTo>
                  <a:lnTo>
                    <a:pt x="0" y="22"/>
                  </a:lnTo>
                  <a:lnTo>
                    <a:pt x="79" y="22"/>
                  </a:lnTo>
                  <a:lnTo>
                    <a:pt x="79" y="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0" name="Line 185"/>
            <p:cNvSpPr>
              <a:spLocks noChangeShapeType="1"/>
            </p:cNvSpPr>
            <p:nvPr/>
          </p:nvSpPr>
          <p:spPr bwMode="auto">
            <a:xfrm>
              <a:off x="2291" y="3026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1" name="Line 186"/>
            <p:cNvSpPr>
              <a:spLocks noChangeShapeType="1"/>
            </p:cNvSpPr>
            <p:nvPr/>
          </p:nvSpPr>
          <p:spPr bwMode="auto">
            <a:xfrm>
              <a:off x="2291" y="3026"/>
              <a:ext cx="5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2" name="Line 187"/>
            <p:cNvSpPr>
              <a:spLocks noChangeShapeType="1"/>
            </p:cNvSpPr>
            <p:nvPr/>
          </p:nvSpPr>
          <p:spPr bwMode="auto">
            <a:xfrm>
              <a:off x="2291" y="3026"/>
              <a:ext cx="34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3" name="Freeform 188"/>
            <p:cNvSpPr>
              <a:spLocks noChangeArrowheads="1"/>
            </p:cNvSpPr>
            <p:nvPr/>
          </p:nvSpPr>
          <p:spPr bwMode="auto">
            <a:xfrm>
              <a:off x="2302" y="3026"/>
              <a:ext cx="56" cy="1"/>
            </a:xfrm>
            <a:custGeom>
              <a:avLst/>
              <a:gdLst>
                <a:gd name="T0" fmla="*/ 0 w 56"/>
                <a:gd name="T1" fmla="*/ 0 h 1"/>
                <a:gd name="T2" fmla="*/ 34 w 56"/>
                <a:gd name="T3" fmla="*/ 0 h 1"/>
                <a:gd name="T4" fmla="*/ 56 w 56"/>
                <a:gd name="T5" fmla="*/ 0 h 1"/>
                <a:gd name="T6" fmla="*/ 0 60000 65536"/>
                <a:gd name="T7" fmla="*/ 0 60000 65536"/>
                <a:gd name="T8" fmla="*/ 0 60000 65536"/>
                <a:gd name="T9" fmla="*/ 0 w 56"/>
                <a:gd name="T10" fmla="*/ 0 h 1"/>
                <a:gd name="T11" fmla="*/ 56 w 5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">
                  <a:moveTo>
                    <a:pt x="0" y="0"/>
                  </a:moveTo>
                  <a:lnTo>
                    <a:pt x="34" y="0"/>
                  </a:lnTo>
                  <a:lnTo>
                    <a:pt x="56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4" name="Line 189"/>
            <p:cNvSpPr>
              <a:spLocks noChangeShapeType="1"/>
            </p:cNvSpPr>
            <p:nvPr/>
          </p:nvSpPr>
          <p:spPr bwMode="auto">
            <a:xfrm>
              <a:off x="2347" y="3026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15" name="Rectangle 190"/>
            <p:cNvSpPr>
              <a:spLocks noChangeArrowheads="1"/>
            </p:cNvSpPr>
            <p:nvPr/>
          </p:nvSpPr>
          <p:spPr bwMode="auto">
            <a:xfrm>
              <a:off x="2313" y="2970"/>
              <a:ext cx="23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6" name="Rectangle 191"/>
            <p:cNvSpPr>
              <a:spLocks noChangeArrowheads="1"/>
            </p:cNvSpPr>
            <p:nvPr/>
          </p:nvSpPr>
          <p:spPr bwMode="auto">
            <a:xfrm>
              <a:off x="2313" y="2970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7" name="Freeform 192"/>
            <p:cNvSpPr>
              <a:spLocks noChangeArrowheads="1"/>
            </p:cNvSpPr>
            <p:nvPr/>
          </p:nvSpPr>
          <p:spPr bwMode="auto">
            <a:xfrm>
              <a:off x="2674" y="2846"/>
              <a:ext cx="34" cy="34"/>
            </a:xfrm>
            <a:custGeom>
              <a:avLst/>
              <a:gdLst>
                <a:gd name="T0" fmla="*/ 0 w 34"/>
                <a:gd name="T1" fmla="*/ 0 h 34"/>
                <a:gd name="T2" fmla="*/ 34 w 34"/>
                <a:gd name="T3" fmla="*/ 11 h 34"/>
                <a:gd name="T4" fmla="*/ 34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0" y="0"/>
                  </a:moveTo>
                  <a:lnTo>
                    <a:pt x="34" y="11"/>
                  </a:lnTo>
                  <a:lnTo>
                    <a:pt x="34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8" name="AutoShape 193"/>
            <p:cNvSpPr>
              <a:spLocks noChangeArrowheads="1"/>
            </p:cNvSpPr>
            <p:nvPr/>
          </p:nvSpPr>
          <p:spPr bwMode="auto">
            <a:xfrm>
              <a:off x="2618" y="2789"/>
              <a:ext cx="67" cy="57"/>
            </a:xfrm>
            <a:prstGeom prst="roundRect">
              <a:avLst>
                <a:gd name="adj" fmla="val 4386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9" name="AutoShape 194"/>
            <p:cNvSpPr>
              <a:spLocks noChangeArrowheads="1"/>
            </p:cNvSpPr>
            <p:nvPr/>
          </p:nvSpPr>
          <p:spPr bwMode="auto">
            <a:xfrm>
              <a:off x="2606" y="2778"/>
              <a:ext cx="91" cy="79"/>
            </a:xfrm>
            <a:prstGeom prst="roundRect">
              <a:avLst>
                <a:gd name="adj" fmla="val 3164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0" name="Rectangle 195"/>
            <p:cNvSpPr>
              <a:spLocks noChangeArrowheads="1"/>
            </p:cNvSpPr>
            <p:nvPr/>
          </p:nvSpPr>
          <p:spPr bwMode="auto">
            <a:xfrm>
              <a:off x="2629" y="2812"/>
              <a:ext cx="45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1" name="Rectangle 196"/>
            <p:cNvSpPr>
              <a:spLocks noChangeArrowheads="1"/>
            </p:cNvSpPr>
            <p:nvPr/>
          </p:nvSpPr>
          <p:spPr bwMode="auto">
            <a:xfrm>
              <a:off x="2629" y="2812"/>
              <a:ext cx="56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2" name="Freeform 197"/>
            <p:cNvSpPr>
              <a:spLocks noChangeArrowheads="1"/>
            </p:cNvSpPr>
            <p:nvPr/>
          </p:nvSpPr>
          <p:spPr bwMode="auto">
            <a:xfrm>
              <a:off x="2697" y="2880"/>
              <a:ext cx="11" cy="11"/>
            </a:xfrm>
            <a:custGeom>
              <a:avLst/>
              <a:gdLst>
                <a:gd name="T0" fmla="*/ 11 w 11"/>
                <a:gd name="T1" fmla="*/ 0 h 11"/>
                <a:gd name="T2" fmla="*/ 11 w 11"/>
                <a:gd name="T3" fmla="*/ 0 h 11"/>
                <a:gd name="T4" fmla="*/ 11 w 11"/>
                <a:gd name="T5" fmla="*/ 0 h 11"/>
                <a:gd name="T6" fmla="*/ 11 w 11"/>
                <a:gd name="T7" fmla="*/ 11 h 11"/>
                <a:gd name="T8" fmla="*/ 11 w 11"/>
                <a:gd name="T9" fmla="*/ 11 h 11"/>
                <a:gd name="T10" fmla="*/ 11 w 11"/>
                <a:gd name="T11" fmla="*/ 11 h 11"/>
                <a:gd name="T12" fmla="*/ 0 w 11"/>
                <a:gd name="T13" fmla="*/ 11 h 11"/>
                <a:gd name="T14" fmla="*/ 0 w 11"/>
                <a:gd name="T15" fmla="*/ 0 h 11"/>
                <a:gd name="T16" fmla="*/ 0 w 11"/>
                <a:gd name="T17" fmla="*/ 0 h 11"/>
                <a:gd name="T18" fmla="*/ 11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11" y="0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723" name="Picture 19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29" y="2812"/>
              <a:ext cx="45" cy="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724" name="Line 199"/>
            <p:cNvSpPr>
              <a:spLocks noChangeShapeType="1"/>
            </p:cNvSpPr>
            <p:nvPr/>
          </p:nvSpPr>
          <p:spPr bwMode="auto">
            <a:xfrm>
              <a:off x="2697" y="288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25" name="Line 200"/>
            <p:cNvSpPr>
              <a:spLocks noChangeShapeType="1"/>
            </p:cNvSpPr>
            <p:nvPr/>
          </p:nvSpPr>
          <p:spPr bwMode="auto">
            <a:xfrm>
              <a:off x="2708" y="288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26" name="Line 201"/>
            <p:cNvSpPr>
              <a:spLocks noChangeShapeType="1"/>
            </p:cNvSpPr>
            <p:nvPr/>
          </p:nvSpPr>
          <p:spPr bwMode="auto">
            <a:xfrm>
              <a:off x="2708" y="288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27" name="Rectangle 202"/>
            <p:cNvSpPr>
              <a:spLocks noChangeArrowheads="1"/>
            </p:cNvSpPr>
            <p:nvPr/>
          </p:nvSpPr>
          <p:spPr bwMode="auto">
            <a:xfrm>
              <a:off x="2618" y="2846"/>
              <a:ext cx="6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8" name="Freeform 203"/>
            <p:cNvSpPr>
              <a:spLocks noChangeArrowheads="1"/>
            </p:cNvSpPr>
            <p:nvPr/>
          </p:nvSpPr>
          <p:spPr bwMode="auto">
            <a:xfrm>
              <a:off x="2606" y="2857"/>
              <a:ext cx="91" cy="11"/>
            </a:xfrm>
            <a:custGeom>
              <a:avLst/>
              <a:gdLst>
                <a:gd name="T0" fmla="*/ 12 w 91"/>
                <a:gd name="T1" fmla="*/ 0 h 11"/>
                <a:gd name="T2" fmla="*/ 0 w 91"/>
                <a:gd name="T3" fmla="*/ 11 h 11"/>
                <a:gd name="T4" fmla="*/ 91 w 91"/>
                <a:gd name="T5" fmla="*/ 11 h 11"/>
                <a:gd name="T6" fmla="*/ 79 w 91"/>
                <a:gd name="T7" fmla="*/ 0 h 11"/>
                <a:gd name="T8" fmla="*/ 12 w 91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1"/>
                <a:gd name="T17" fmla="*/ 91 w 91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1">
                  <a:moveTo>
                    <a:pt x="12" y="0"/>
                  </a:moveTo>
                  <a:lnTo>
                    <a:pt x="0" y="11"/>
                  </a:lnTo>
                  <a:lnTo>
                    <a:pt x="91" y="11"/>
                  </a:lnTo>
                  <a:lnTo>
                    <a:pt x="79" y="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9" name="Freeform 204"/>
            <p:cNvSpPr>
              <a:spLocks noChangeArrowheads="1"/>
            </p:cNvSpPr>
            <p:nvPr/>
          </p:nvSpPr>
          <p:spPr bwMode="auto">
            <a:xfrm>
              <a:off x="2618" y="2857"/>
              <a:ext cx="56" cy="1"/>
            </a:xfrm>
            <a:custGeom>
              <a:avLst/>
              <a:gdLst>
                <a:gd name="T0" fmla="*/ 0 w 56"/>
                <a:gd name="T1" fmla="*/ 0 h 1"/>
                <a:gd name="T2" fmla="*/ 11 w 56"/>
                <a:gd name="T3" fmla="*/ 0 h 1"/>
                <a:gd name="T4" fmla="*/ 56 w 56"/>
                <a:gd name="T5" fmla="*/ 0 h 1"/>
                <a:gd name="T6" fmla="*/ 0 60000 65536"/>
                <a:gd name="T7" fmla="*/ 0 60000 65536"/>
                <a:gd name="T8" fmla="*/ 0 60000 65536"/>
                <a:gd name="T9" fmla="*/ 0 w 56"/>
                <a:gd name="T10" fmla="*/ 0 h 1"/>
                <a:gd name="T11" fmla="*/ 56 w 5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">
                  <a:moveTo>
                    <a:pt x="0" y="0"/>
                  </a:moveTo>
                  <a:lnTo>
                    <a:pt x="11" y="0"/>
                  </a:lnTo>
                  <a:lnTo>
                    <a:pt x="56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0" name="Line 205"/>
            <p:cNvSpPr>
              <a:spLocks noChangeShapeType="1"/>
            </p:cNvSpPr>
            <p:nvPr/>
          </p:nvSpPr>
          <p:spPr bwMode="auto">
            <a:xfrm>
              <a:off x="2618" y="2857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1" name="Line 206"/>
            <p:cNvSpPr>
              <a:spLocks noChangeShapeType="1"/>
            </p:cNvSpPr>
            <p:nvPr/>
          </p:nvSpPr>
          <p:spPr bwMode="auto">
            <a:xfrm>
              <a:off x="2640" y="2857"/>
              <a:ext cx="34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2" name="Line 207"/>
            <p:cNvSpPr>
              <a:spLocks noChangeShapeType="1"/>
            </p:cNvSpPr>
            <p:nvPr/>
          </p:nvSpPr>
          <p:spPr bwMode="auto">
            <a:xfrm>
              <a:off x="2663" y="2857"/>
              <a:ext cx="2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3" name="Line 208"/>
            <p:cNvSpPr>
              <a:spLocks noChangeShapeType="1"/>
            </p:cNvSpPr>
            <p:nvPr/>
          </p:nvSpPr>
          <p:spPr bwMode="auto">
            <a:xfrm>
              <a:off x="2674" y="2857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4" name="Rectangle 209"/>
            <p:cNvSpPr>
              <a:spLocks noChangeArrowheads="1"/>
            </p:cNvSpPr>
            <p:nvPr/>
          </p:nvSpPr>
          <p:spPr bwMode="auto">
            <a:xfrm>
              <a:off x="2652" y="2801"/>
              <a:ext cx="11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5" name="Rectangle 210"/>
            <p:cNvSpPr>
              <a:spLocks noChangeArrowheads="1"/>
            </p:cNvSpPr>
            <p:nvPr/>
          </p:nvSpPr>
          <p:spPr bwMode="auto">
            <a:xfrm>
              <a:off x="2652" y="2801"/>
              <a:ext cx="22" cy="3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6" name="Line 211"/>
            <p:cNvSpPr>
              <a:spLocks noChangeShapeType="1"/>
            </p:cNvSpPr>
            <p:nvPr/>
          </p:nvSpPr>
          <p:spPr bwMode="auto">
            <a:xfrm flipH="1">
              <a:off x="2323" y="2834"/>
              <a:ext cx="105" cy="11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7" name="Line 212"/>
            <p:cNvSpPr>
              <a:spLocks noChangeShapeType="1"/>
            </p:cNvSpPr>
            <p:nvPr/>
          </p:nvSpPr>
          <p:spPr bwMode="auto">
            <a:xfrm>
              <a:off x="2460" y="2846"/>
              <a:ext cx="1" cy="169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8" name="Line 213"/>
            <p:cNvSpPr>
              <a:spLocks noChangeShapeType="1"/>
            </p:cNvSpPr>
            <p:nvPr/>
          </p:nvSpPr>
          <p:spPr bwMode="auto">
            <a:xfrm>
              <a:off x="2460" y="2812"/>
              <a:ext cx="101" cy="11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39" name="Line 214"/>
            <p:cNvSpPr>
              <a:spLocks noChangeShapeType="1"/>
            </p:cNvSpPr>
            <p:nvPr/>
          </p:nvSpPr>
          <p:spPr bwMode="auto">
            <a:xfrm>
              <a:off x="2482" y="2812"/>
              <a:ext cx="147" cy="2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40" name="Oval 215"/>
            <p:cNvSpPr>
              <a:spLocks noChangeArrowheads="1"/>
            </p:cNvSpPr>
            <p:nvPr/>
          </p:nvSpPr>
          <p:spPr bwMode="auto">
            <a:xfrm>
              <a:off x="2415" y="2767"/>
              <a:ext cx="79" cy="79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1" name="Freeform 216"/>
            <p:cNvSpPr>
              <a:spLocks noChangeArrowheads="1"/>
            </p:cNvSpPr>
            <p:nvPr/>
          </p:nvSpPr>
          <p:spPr bwMode="auto">
            <a:xfrm>
              <a:off x="2505" y="3060"/>
              <a:ext cx="23" cy="34"/>
            </a:xfrm>
            <a:custGeom>
              <a:avLst/>
              <a:gdLst>
                <a:gd name="T0" fmla="*/ 0 w 23"/>
                <a:gd name="T1" fmla="*/ 0 h 34"/>
                <a:gd name="T2" fmla="*/ 23 w 23"/>
                <a:gd name="T3" fmla="*/ 11 h 34"/>
                <a:gd name="T4" fmla="*/ 23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0" y="0"/>
                  </a:moveTo>
                  <a:lnTo>
                    <a:pt x="23" y="11"/>
                  </a:lnTo>
                  <a:lnTo>
                    <a:pt x="23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2" name="AutoShape 217"/>
            <p:cNvSpPr>
              <a:spLocks noChangeArrowheads="1"/>
            </p:cNvSpPr>
            <p:nvPr/>
          </p:nvSpPr>
          <p:spPr bwMode="auto">
            <a:xfrm>
              <a:off x="2437" y="3015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3" name="AutoShape 218"/>
            <p:cNvSpPr>
              <a:spLocks noChangeArrowheads="1"/>
            </p:cNvSpPr>
            <p:nvPr/>
          </p:nvSpPr>
          <p:spPr bwMode="auto">
            <a:xfrm>
              <a:off x="2426" y="3004"/>
              <a:ext cx="90" cy="67"/>
            </a:xfrm>
            <a:prstGeom prst="roundRect">
              <a:avLst>
                <a:gd name="adj" fmla="val 37315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4" name="Rectangle 219"/>
            <p:cNvSpPr>
              <a:spLocks noChangeArrowheads="1"/>
            </p:cNvSpPr>
            <p:nvPr/>
          </p:nvSpPr>
          <p:spPr bwMode="auto">
            <a:xfrm>
              <a:off x="2449" y="3026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5" name="Rectangle 220"/>
            <p:cNvSpPr>
              <a:spLocks noChangeArrowheads="1"/>
            </p:cNvSpPr>
            <p:nvPr/>
          </p:nvSpPr>
          <p:spPr bwMode="auto">
            <a:xfrm>
              <a:off x="2449" y="3026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6" name="Freeform 221"/>
            <p:cNvSpPr>
              <a:spLocks noChangeArrowheads="1"/>
            </p:cNvSpPr>
            <p:nvPr/>
          </p:nvSpPr>
          <p:spPr bwMode="auto">
            <a:xfrm>
              <a:off x="2516" y="3094"/>
              <a:ext cx="23" cy="22"/>
            </a:xfrm>
            <a:custGeom>
              <a:avLst/>
              <a:gdLst>
                <a:gd name="T0" fmla="*/ 12 w 23"/>
                <a:gd name="T1" fmla="*/ 0 h 22"/>
                <a:gd name="T2" fmla="*/ 12 w 23"/>
                <a:gd name="T3" fmla="*/ 0 h 22"/>
                <a:gd name="T4" fmla="*/ 23 w 23"/>
                <a:gd name="T5" fmla="*/ 11 h 22"/>
                <a:gd name="T6" fmla="*/ 23 w 23"/>
                <a:gd name="T7" fmla="*/ 11 h 22"/>
                <a:gd name="T8" fmla="*/ 12 w 23"/>
                <a:gd name="T9" fmla="*/ 22 h 22"/>
                <a:gd name="T10" fmla="*/ 12 w 23"/>
                <a:gd name="T11" fmla="*/ 22 h 22"/>
                <a:gd name="T12" fmla="*/ 0 w 23"/>
                <a:gd name="T13" fmla="*/ 11 h 22"/>
                <a:gd name="T14" fmla="*/ 0 w 23"/>
                <a:gd name="T15" fmla="*/ 11 h 22"/>
                <a:gd name="T16" fmla="*/ 0 w 23"/>
                <a:gd name="T17" fmla="*/ 0 h 22"/>
                <a:gd name="T18" fmla="*/ 12 w 23"/>
                <a:gd name="T19" fmla="*/ 0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22"/>
                <a:gd name="T32" fmla="*/ 23 w 23"/>
                <a:gd name="T33" fmla="*/ 22 h 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22">
                  <a:moveTo>
                    <a:pt x="12" y="0"/>
                  </a:moveTo>
                  <a:lnTo>
                    <a:pt x="12" y="0"/>
                  </a:lnTo>
                  <a:lnTo>
                    <a:pt x="23" y="11"/>
                  </a:lnTo>
                  <a:lnTo>
                    <a:pt x="12" y="22"/>
                  </a:lnTo>
                  <a:lnTo>
                    <a:pt x="0" y="11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747" name="Picture 22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49" y="3026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748" name="Line 223"/>
            <p:cNvSpPr>
              <a:spLocks noChangeShapeType="1"/>
            </p:cNvSpPr>
            <p:nvPr/>
          </p:nvSpPr>
          <p:spPr bwMode="auto">
            <a:xfrm>
              <a:off x="2528" y="3094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49" name="Line 224"/>
            <p:cNvSpPr>
              <a:spLocks noChangeShapeType="1"/>
            </p:cNvSpPr>
            <p:nvPr/>
          </p:nvSpPr>
          <p:spPr bwMode="auto">
            <a:xfrm>
              <a:off x="2528" y="3094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0" name="Line 225"/>
            <p:cNvSpPr>
              <a:spLocks noChangeShapeType="1"/>
            </p:cNvSpPr>
            <p:nvPr/>
          </p:nvSpPr>
          <p:spPr bwMode="auto">
            <a:xfrm>
              <a:off x="2528" y="3094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1" name="Rectangle 226"/>
            <p:cNvSpPr>
              <a:spLocks noChangeArrowheads="1"/>
            </p:cNvSpPr>
            <p:nvPr/>
          </p:nvSpPr>
          <p:spPr bwMode="auto">
            <a:xfrm>
              <a:off x="2437" y="3060"/>
              <a:ext cx="68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2" name="Freeform 227"/>
            <p:cNvSpPr>
              <a:spLocks noChangeArrowheads="1"/>
            </p:cNvSpPr>
            <p:nvPr/>
          </p:nvSpPr>
          <p:spPr bwMode="auto">
            <a:xfrm>
              <a:off x="2426" y="3071"/>
              <a:ext cx="90" cy="12"/>
            </a:xfrm>
            <a:custGeom>
              <a:avLst/>
              <a:gdLst>
                <a:gd name="T0" fmla="*/ 11 w 90"/>
                <a:gd name="T1" fmla="*/ 0 h 12"/>
                <a:gd name="T2" fmla="*/ 0 w 90"/>
                <a:gd name="T3" fmla="*/ 12 h 12"/>
                <a:gd name="T4" fmla="*/ 90 w 90"/>
                <a:gd name="T5" fmla="*/ 12 h 12"/>
                <a:gd name="T6" fmla="*/ 79 w 90"/>
                <a:gd name="T7" fmla="*/ 0 h 12"/>
                <a:gd name="T8" fmla="*/ 11 w 90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2"/>
                <a:gd name="T17" fmla="*/ 90 w 90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2">
                  <a:moveTo>
                    <a:pt x="11" y="0"/>
                  </a:moveTo>
                  <a:lnTo>
                    <a:pt x="0" y="12"/>
                  </a:lnTo>
                  <a:lnTo>
                    <a:pt x="90" y="12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3" name="Line 228"/>
            <p:cNvSpPr>
              <a:spLocks noChangeShapeType="1"/>
            </p:cNvSpPr>
            <p:nvPr/>
          </p:nvSpPr>
          <p:spPr bwMode="auto">
            <a:xfrm>
              <a:off x="2437" y="3083"/>
              <a:ext cx="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4" name="Line 229"/>
            <p:cNvSpPr>
              <a:spLocks noChangeShapeType="1"/>
            </p:cNvSpPr>
            <p:nvPr/>
          </p:nvSpPr>
          <p:spPr bwMode="auto">
            <a:xfrm>
              <a:off x="2449" y="3071"/>
              <a:ext cx="5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5" name="Line 230"/>
            <p:cNvSpPr>
              <a:spLocks noChangeShapeType="1"/>
            </p:cNvSpPr>
            <p:nvPr/>
          </p:nvSpPr>
          <p:spPr bwMode="auto">
            <a:xfrm>
              <a:off x="2437" y="3071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6" name="Line 231"/>
            <p:cNvSpPr>
              <a:spLocks noChangeShapeType="1"/>
            </p:cNvSpPr>
            <p:nvPr/>
          </p:nvSpPr>
          <p:spPr bwMode="auto">
            <a:xfrm>
              <a:off x="2460" y="3083"/>
              <a:ext cx="34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7" name="Line 232"/>
            <p:cNvSpPr>
              <a:spLocks noChangeShapeType="1"/>
            </p:cNvSpPr>
            <p:nvPr/>
          </p:nvSpPr>
          <p:spPr bwMode="auto">
            <a:xfrm>
              <a:off x="2494" y="3071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8" name="Line 233"/>
            <p:cNvSpPr>
              <a:spLocks noChangeShapeType="1"/>
            </p:cNvSpPr>
            <p:nvPr/>
          </p:nvSpPr>
          <p:spPr bwMode="auto">
            <a:xfrm>
              <a:off x="2494" y="3083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59" name="Rectangle 234"/>
            <p:cNvSpPr>
              <a:spLocks noChangeArrowheads="1"/>
            </p:cNvSpPr>
            <p:nvPr/>
          </p:nvSpPr>
          <p:spPr bwMode="auto">
            <a:xfrm>
              <a:off x="2471" y="3015"/>
              <a:ext cx="23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0" name="Rectangle 235"/>
            <p:cNvSpPr>
              <a:spLocks noChangeArrowheads="1"/>
            </p:cNvSpPr>
            <p:nvPr/>
          </p:nvSpPr>
          <p:spPr bwMode="auto">
            <a:xfrm>
              <a:off x="2471" y="3015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1" name="Freeform 236"/>
            <p:cNvSpPr>
              <a:spLocks noChangeArrowheads="1"/>
            </p:cNvSpPr>
            <p:nvPr/>
          </p:nvSpPr>
          <p:spPr bwMode="auto">
            <a:xfrm>
              <a:off x="2234" y="2868"/>
              <a:ext cx="23" cy="45"/>
            </a:xfrm>
            <a:custGeom>
              <a:avLst/>
              <a:gdLst>
                <a:gd name="T0" fmla="*/ 0 w 23"/>
                <a:gd name="T1" fmla="*/ 0 h 45"/>
                <a:gd name="T2" fmla="*/ 23 w 23"/>
                <a:gd name="T3" fmla="*/ 12 h 45"/>
                <a:gd name="T4" fmla="*/ 23 w 23"/>
                <a:gd name="T5" fmla="*/ 45 h 45"/>
                <a:gd name="T6" fmla="*/ 0 60000 65536"/>
                <a:gd name="T7" fmla="*/ 0 60000 65536"/>
                <a:gd name="T8" fmla="*/ 0 60000 65536"/>
                <a:gd name="T9" fmla="*/ 0 w 23"/>
                <a:gd name="T10" fmla="*/ 0 h 45"/>
                <a:gd name="T11" fmla="*/ 23 w 23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45">
                  <a:moveTo>
                    <a:pt x="0" y="0"/>
                  </a:moveTo>
                  <a:lnTo>
                    <a:pt x="23" y="12"/>
                  </a:lnTo>
                  <a:lnTo>
                    <a:pt x="23" y="45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2" name="AutoShape 237"/>
            <p:cNvSpPr>
              <a:spLocks noChangeArrowheads="1"/>
            </p:cNvSpPr>
            <p:nvPr/>
          </p:nvSpPr>
          <p:spPr bwMode="auto">
            <a:xfrm>
              <a:off x="2167" y="2823"/>
              <a:ext cx="67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3" name="AutoShape 238"/>
            <p:cNvSpPr>
              <a:spLocks noChangeArrowheads="1"/>
            </p:cNvSpPr>
            <p:nvPr/>
          </p:nvSpPr>
          <p:spPr bwMode="auto">
            <a:xfrm>
              <a:off x="2155" y="2812"/>
              <a:ext cx="91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4" name="Rectangle 239"/>
            <p:cNvSpPr>
              <a:spLocks noChangeArrowheads="1"/>
            </p:cNvSpPr>
            <p:nvPr/>
          </p:nvSpPr>
          <p:spPr bwMode="auto">
            <a:xfrm>
              <a:off x="2178" y="2834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5" name="Rectangle 240"/>
            <p:cNvSpPr>
              <a:spLocks noChangeArrowheads="1"/>
            </p:cNvSpPr>
            <p:nvPr/>
          </p:nvSpPr>
          <p:spPr bwMode="auto">
            <a:xfrm>
              <a:off x="2178" y="2834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6" name="Freeform 241"/>
            <p:cNvSpPr>
              <a:spLocks noChangeArrowheads="1"/>
            </p:cNvSpPr>
            <p:nvPr/>
          </p:nvSpPr>
          <p:spPr bwMode="auto">
            <a:xfrm>
              <a:off x="2257" y="2902"/>
              <a:ext cx="11" cy="23"/>
            </a:xfrm>
            <a:custGeom>
              <a:avLst/>
              <a:gdLst>
                <a:gd name="T0" fmla="*/ 0 w 11"/>
                <a:gd name="T1" fmla="*/ 0 h 23"/>
                <a:gd name="T2" fmla="*/ 0 w 11"/>
                <a:gd name="T3" fmla="*/ 0 h 23"/>
                <a:gd name="T4" fmla="*/ 11 w 11"/>
                <a:gd name="T5" fmla="*/ 11 h 23"/>
                <a:gd name="T6" fmla="*/ 11 w 11"/>
                <a:gd name="T7" fmla="*/ 11 h 23"/>
                <a:gd name="T8" fmla="*/ 0 w 11"/>
                <a:gd name="T9" fmla="*/ 23 h 23"/>
                <a:gd name="T10" fmla="*/ 0 w 11"/>
                <a:gd name="T11" fmla="*/ 23 h 23"/>
                <a:gd name="T12" fmla="*/ 0 w 11"/>
                <a:gd name="T13" fmla="*/ 11 h 23"/>
                <a:gd name="T14" fmla="*/ 0 w 11"/>
                <a:gd name="T15" fmla="*/ 11 h 23"/>
                <a:gd name="T16" fmla="*/ 0 w 11"/>
                <a:gd name="T17" fmla="*/ 0 h 23"/>
                <a:gd name="T18" fmla="*/ 0 w 11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23"/>
                <a:gd name="T32" fmla="*/ 11 w 11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23">
                  <a:moveTo>
                    <a:pt x="0" y="0"/>
                  </a:moveTo>
                  <a:lnTo>
                    <a:pt x="0" y="0"/>
                  </a:lnTo>
                  <a:lnTo>
                    <a:pt x="11" y="11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767" name="Picture 24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78" y="2834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768" name="Rectangle 243"/>
            <p:cNvSpPr>
              <a:spLocks noChangeArrowheads="1"/>
            </p:cNvSpPr>
            <p:nvPr/>
          </p:nvSpPr>
          <p:spPr bwMode="auto">
            <a:xfrm>
              <a:off x="2257" y="2913"/>
              <a:ext cx="1" cy="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9" name="Rectangle 244"/>
            <p:cNvSpPr>
              <a:spLocks noChangeArrowheads="1"/>
            </p:cNvSpPr>
            <p:nvPr/>
          </p:nvSpPr>
          <p:spPr bwMode="auto">
            <a:xfrm>
              <a:off x="2167" y="2868"/>
              <a:ext cx="67" cy="12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0" name="Freeform 245"/>
            <p:cNvSpPr>
              <a:spLocks noChangeArrowheads="1"/>
            </p:cNvSpPr>
            <p:nvPr/>
          </p:nvSpPr>
          <p:spPr bwMode="auto">
            <a:xfrm>
              <a:off x="2155" y="2880"/>
              <a:ext cx="91" cy="11"/>
            </a:xfrm>
            <a:custGeom>
              <a:avLst/>
              <a:gdLst>
                <a:gd name="T0" fmla="*/ 12 w 91"/>
                <a:gd name="T1" fmla="*/ 0 h 11"/>
                <a:gd name="T2" fmla="*/ 0 w 91"/>
                <a:gd name="T3" fmla="*/ 11 h 11"/>
                <a:gd name="T4" fmla="*/ 91 w 91"/>
                <a:gd name="T5" fmla="*/ 11 h 11"/>
                <a:gd name="T6" fmla="*/ 79 w 91"/>
                <a:gd name="T7" fmla="*/ 0 h 11"/>
                <a:gd name="T8" fmla="*/ 12 w 91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1"/>
                <a:gd name="T17" fmla="*/ 91 w 91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1">
                  <a:moveTo>
                    <a:pt x="12" y="0"/>
                  </a:moveTo>
                  <a:lnTo>
                    <a:pt x="0" y="11"/>
                  </a:lnTo>
                  <a:lnTo>
                    <a:pt x="91" y="11"/>
                  </a:lnTo>
                  <a:lnTo>
                    <a:pt x="79" y="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1" name="Line 246"/>
            <p:cNvSpPr>
              <a:spLocks noChangeShapeType="1"/>
            </p:cNvSpPr>
            <p:nvPr/>
          </p:nvSpPr>
          <p:spPr bwMode="auto">
            <a:xfrm>
              <a:off x="2167" y="2891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2" name="Line 247"/>
            <p:cNvSpPr>
              <a:spLocks noChangeShapeType="1"/>
            </p:cNvSpPr>
            <p:nvPr/>
          </p:nvSpPr>
          <p:spPr bwMode="auto">
            <a:xfrm>
              <a:off x="2178" y="2880"/>
              <a:ext cx="5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3" name="Line 248"/>
            <p:cNvSpPr>
              <a:spLocks noChangeShapeType="1"/>
            </p:cNvSpPr>
            <p:nvPr/>
          </p:nvSpPr>
          <p:spPr bwMode="auto">
            <a:xfrm>
              <a:off x="2167" y="2880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4" name="Line 249"/>
            <p:cNvSpPr>
              <a:spLocks noChangeShapeType="1"/>
            </p:cNvSpPr>
            <p:nvPr/>
          </p:nvSpPr>
          <p:spPr bwMode="auto">
            <a:xfrm>
              <a:off x="2189" y="2891"/>
              <a:ext cx="34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5" name="Line 250"/>
            <p:cNvSpPr>
              <a:spLocks noChangeShapeType="1"/>
            </p:cNvSpPr>
            <p:nvPr/>
          </p:nvSpPr>
          <p:spPr bwMode="auto">
            <a:xfrm>
              <a:off x="2223" y="2880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6" name="Line 251"/>
            <p:cNvSpPr>
              <a:spLocks noChangeShapeType="1"/>
            </p:cNvSpPr>
            <p:nvPr/>
          </p:nvSpPr>
          <p:spPr bwMode="auto">
            <a:xfrm>
              <a:off x="2223" y="2891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77" name="Rectangle 252"/>
            <p:cNvSpPr>
              <a:spLocks noChangeArrowheads="1"/>
            </p:cNvSpPr>
            <p:nvPr/>
          </p:nvSpPr>
          <p:spPr bwMode="auto">
            <a:xfrm>
              <a:off x="2200" y="2823"/>
              <a:ext cx="23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8" name="Rectangle 253"/>
            <p:cNvSpPr>
              <a:spLocks noChangeArrowheads="1"/>
            </p:cNvSpPr>
            <p:nvPr/>
          </p:nvSpPr>
          <p:spPr bwMode="auto">
            <a:xfrm>
              <a:off x="2200" y="2823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9" name="Freeform 254"/>
            <p:cNvSpPr>
              <a:spLocks noChangeArrowheads="1"/>
            </p:cNvSpPr>
            <p:nvPr/>
          </p:nvSpPr>
          <p:spPr bwMode="auto">
            <a:xfrm>
              <a:off x="3373" y="1357"/>
              <a:ext cx="102" cy="1376"/>
            </a:xfrm>
            <a:custGeom>
              <a:avLst/>
              <a:gdLst>
                <a:gd name="T0" fmla="*/ 0 w 102"/>
                <a:gd name="T1" fmla="*/ 0 h 1376"/>
                <a:gd name="T2" fmla="*/ 0 w 102"/>
                <a:gd name="T3" fmla="*/ 1320 h 1376"/>
                <a:gd name="T4" fmla="*/ 102 w 102"/>
                <a:gd name="T5" fmla="*/ 1320 h 1376"/>
                <a:gd name="T6" fmla="*/ 102 w 102"/>
                <a:gd name="T7" fmla="*/ 1376 h 13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2"/>
                <a:gd name="T13" fmla="*/ 0 h 1376"/>
                <a:gd name="T14" fmla="*/ 102 w 102"/>
                <a:gd name="T15" fmla="*/ 1376 h 13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2" h="1376">
                  <a:moveTo>
                    <a:pt x="0" y="0"/>
                  </a:moveTo>
                  <a:lnTo>
                    <a:pt x="0" y="1320"/>
                  </a:lnTo>
                  <a:lnTo>
                    <a:pt x="102" y="1320"/>
                  </a:lnTo>
                  <a:lnTo>
                    <a:pt x="102" y="1376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0" name="Freeform 255"/>
            <p:cNvSpPr>
              <a:spLocks noChangeArrowheads="1"/>
            </p:cNvSpPr>
            <p:nvPr/>
          </p:nvSpPr>
          <p:spPr bwMode="auto">
            <a:xfrm>
              <a:off x="3441" y="1357"/>
              <a:ext cx="620" cy="1376"/>
            </a:xfrm>
            <a:custGeom>
              <a:avLst/>
              <a:gdLst>
                <a:gd name="T0" fmla="*/ 0 w 620"/>
                <a:gd name="T1" fmla="*/ 0 h 1376"/>
                <a:gd name="T2" fmla="*/ 0 w 620"/>
                <a:gd name="T3" fmla="*/ 1263 h 1376"/>
                <a:gd name="T4" fmla="*/ 620 w 620"/>
                <a:gd name="T5" fmla="*/ 1263 h 1376"/>
                <a:gd name="T6" fmla="*/ 620 w 620"/>
                <a:gd name="T7" fmla="*/ 1376 h 13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0"/>
                <a:gd name="T13" fmla="*/ 0 h 1376"/>
                <a:gd name="T14" fmla="*/ 620 w 620"/>
                <a:gd name="T15" fmla="*/ 1376 h 13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0" h="1376">
                  <a:moveTo>
                    <a:pt x="0" y="0"/>
                  </a:moveTo>
                  <a:lnTo>
                    <a:pt x="0" y="1263"/>
                  </a:lnTo>
                  <a:lnTo>
                    <a:pt x="620" y="1263"/>
                  </a:lnTo>
                  <a:lnTo>
                    <a:pt x="620" y="1376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1" name="Freeform 256"/>
            <p:cNvSpPr>
              <a:spLocks noChangeArrowheads="1"/>
            </p:cNvSpPr>
            <p:nvPr/>
          </p:nvSpPr>
          <p:spPr bwMode="auto">
            <a:xfrm>
              <a:off x="3633" y="1335"/>
              <a:ext cx="22" cy="22"/>
            </a:xfrm>
            <a:custGeom>
              <a:avLst/>
              <a:gdLst>
                <a:gd name="T0" fmla="*/ 22 w 22"/>
                <a:gd name="T1" fmla="*/ 11 h 22"/>
                <a:gd name="T2" fmla="*/ 22 w 22"/>
                <a:gd name="T3" fmla="*/ 0 h 22"/>
                <a:gd name="T4" fmla="*/ 0 w 22"/>
                <a:gd name="T5" fmla="*/ 11 h 22"/>
                <a:gd name="T6" fmla="*/ 0 w 22"/>
                <a:gd name="T7" fmla="*/ 22 h 22"/>
                <a:gd name="T8" fmla="*/ 22 w 22"/>
                <a:gd name="T9" fmla="*/ 11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22"/>
                <a:gd name="T17" fmla="*/ 22 w 22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22">
                  <a:moveTo>
                    <a:pt x="22" y="11"/>
                  </a:moveTo>
                  <a:lnTo>
                    <a:pt x="22" y="0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22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2" name="Freeform 257"/>
            <p:cNvSpPr>
              <a:spLocks noChangeArrowheads="1"/>
            </p:cNvSpPr>
            <p:nvPr/>
          </p:nvSpPr>
          <p:spPr bwMode="auto">
            <a:xfrm>
              <a:off x="3633" y="1346"/>
              <a:ext cx="67" cy="113"/>
            </a:xfrm>
            <a:custGeom>
              <a:avLst/>
              <a:gdLst>
                <a:gd name="T0" fmla="*/ 22 w 67"/>
                <a:gd name="T1" fmla="*/ 0 h 113"/>
                <a:gd name="T2" fmla="*/ 0 w 67"/>
                <a:gd name="T3" fmla="*/ 11 h 113"/>
                <a:gd name="T4" fmla="*/ 45 w 67"/>
                <a:gd name="T5" fmla="*/ 113 h 113"/>
                <a:gd name="T6" fmla="*/ 56 w 67"/>
                <a:gd name="T7" fmla="*/ 113 h 113"/>
                <a:gd name="T8" fmla="*/ 56 w 67"/>
                <a:gd name="T9" fmla="*/ 113 h 113"/>
                <a:gd name="T10" fmla="*/ 67 w 67"/>
                <a:gd name="T11" fmla="*/ 101 h 113"/>
                <a:gd name="T12" fmla="*/ 22 w 67"/>
                <a:gd name="T13" fmla="*/ 0 h 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7"/>
                <a:gd name="T22" fmla="*/ 0 h 113"/>
                <a:gd name="T23" fmla="*/ 67 w 67"/>
                <a:gd name="T24" fmla="*/ 113 h 1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7" h="113">
                  <a:moveTo>
                    <a:pt x="22" y="0"/>
                  </a:moveTo>
                  <a:lnTo>
                    <a:pt x="0" y="11"/>
                  </a:lnTo>
                  <a:lnTo>
                    <a:pt x="45" y="113"/>
                  </a:lnTo>
                  <a:lnTo>
                    <a:pt x="56" y="113"/>
                  </a:lnTo>
                  <a:lnTo>
                    <a:pt x="67" y="101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3" name="Rectangle 258"/>
            <p:cNvSpPr>
              <a:spLocks noChangeArrowheads="1"/>
            </p:cNvSpPr>
            <p:nvPr/>
          </p:nvSpPr>
          <p:spPr bwMode="auto">
            <a:xfrm>
              <a:off x="4219" y="1436"/>
              <a:ext cx="11" cy="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4" name="Rectangle 259"/>
            <p:cNvSpPr>
              <a:spLocks noChangeArrowheads="1"/>
            </p:cNvSpPr>
            <p:nvPr/>
          </p:nvSpPr>
          <p:spPr bwMode="auto">
            <a:xfrm>
              <a:off x="3689" y="1436"/>
              <a:ext cx="530" cy="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5" name="Freeform 260"/>
            <p:cNvSpPr>
              <a:spLocks noChangeArrowheads="1"/>
            </p:cNvSpPr>
            <p:nvPr/>
          </p:nvSpPr>
          <p:spPr bwMode="auto">
            <a:xfrm>
              <a:off x="3858" y="2947"/>
              <a:ext cx="23" cy="34"/>
            </a:xfrm>
            <a:custGeom>
              <a:avLst/>
              <a:gdLst>
                <a:gd name="T0" fmla="*/ 23 w 23"/>
                <a:gd name="T1" fmla="*/ 0 h 34"/>
                <a:gd name="T2" fmla="*/ 0 w 23"/>
                <a:gd name="T3" fmla="*/ 0 h 34"/>
                <a:gd name="T4" fmla="*/ 0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23" y="0"/>
                  </a:moveTo>
                  <a:lnTo>
                    <a:pt x="0" y="0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6" name="AutoShape 261"/>
            <p:cNvSpPr>
              <a:spLocks noChangeArrowheads="1"/>
            </p:cNvSpPr>
            <p:nvPr/>
          </p:nvSpPr>
          <p:spPr bwMode="auto">
            <a:xfrm>
              <a:off x="3869" y="2891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7" name="AutoShape 262"/>
            <p:cNvSpPr>
              <a:spLocks noChangeArrowheads="1"/>
            </p:cNvSpPr>
            <p:nvPr/>
          </p:nvSpPr>
          <p:spPr bwMode="auto">
            <a:xfrm>
              <a:off x="3858" y="2880"/>
              <a:ext cx="90" cy="67"/>
            </a:xfrm>
            <a:prstGeom prst="roundRect">
              <a:avLst>
                <a:gd name="adj" fmla="val 37315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8" name="Rectangle 263"/>
            <p:cNvSpPr>
              <a:spLocks noChangeArrowheads="1"/>
            </p:cNvSpPr>
            <p:nvPr/>
          </p:nvSpPr>
          <p:spPr bwMode="auto">
            <a:xfrm>
              <a:off x="3881" y="2902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9" name="Rectangle 264"/>
            <p:cNvSpPr>
              <a:spLocks noChangeArrowheads="1"/>
            </p:cNvSpPr>
            <p:nvPr/>
          </p:nvSpPr>
          <p:spPr bwMode="auto">
            <a:xfrm>
              <a:off x="3881" y="2902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0" name="Freeform 265"/>
            <p:cNvSpPr>
              <a:spLocks noChangeArrowheads="1"/>
            </p:cNvSpPr>
            <p:nvPr/>
          </p:nvSpPr>
          <p:spPr bwMode="auto">
            <a:xfrm>
              <a:off x="3847" y="2981"/>
              <a:ext cx="11" cy="11"/>
            </a:xfrm>
            <a:custGeom>
              <a:avLst/>
              <a:gdLst>
                <a:gd name="T0" fmla="*/ 11 w 11"/>
                <a:gd name="T1" fmla="*/ 0 h 11"/>
                <a:gd name="T2" fmla="*/ 0 w 11"/>
                <a:gd name="T3" fmla="*/ 0 h 11"/>
                <a:gd name="T4" fmla="*/ 0 w 11"/>
                <a:gd name="T5" fmla="*/ 0 h 11"/>
                <a:gd name="T6" fmla="*/ 0 w 11"/>
                <a:gd name="T7" fmla="*/ 11 h 11"/>
                <a:gd name="T8" fmla="*/ 0 w 11"/>
                <a:gd name="T9" fmla="*/ 11 h 11"/>
                <a:gd name="T10" fmla="*/ 11 w 11"/>
                <a:gd name="T11" fmla="*/ 11 h 11"/>
                <a:gd name="T12" fmla="*/ 11 w 11"/>
                <a:gd name="T13" fmla="*/ 11 h 11"/>
                <a:gd name="T14" fmla="*/ 11 w 11"/>
                <a:gd name="T15" fmla="*/ 0 h 11"/>
                <a:gd name="T16" fmla="*/ 11 w 11"/>
                <a:gd name="T17" fmla="*/ 0 h 11"/>
                <a:gd name="T18" fmla="*/ 11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1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791" name="Picture 26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81" y="2902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792" name="Freeform 267"/>
            <p:cNvSpPr>
              <a:spLocks noChangeArrowheads="1"/>
            </p:cNvSpPr>
            <p:nvPr/>
          </p:nvSpPr>
          <p:spPr bwMode="auto">
            <a:xfrm>
              <a:off x="3858" y="2981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3" name="Line 268"/>
            <p:cNvSpPr>
              <a:spLocks noChangeShapeType="1"/>
            </p:cNvSpPr>
            <p:nvPr/>
          </p:nvSpPr>
          <p:spPr bwMode="auto">
            <a:xfrm>
              <a:off x="3847" y="2981"/>
              <a:ext cx="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4" name="Rectangle 269"/>
            <p:cNvSpPr>
              <a:spLocks noChangeArrowheads="1"/>
            </p:cNvSpPr>
            <p:nvPr/>
          </p:nvSpPr>
          <p:spPr bwMode="auto">
            <a:xfrm>
              <a:off x="3881" y="2936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5" name="Freeform 270"/>
            <p:cNvSpPr>
              <a:spLocks noChangeArrowheads="1"/>
            </p:cNvSpPr>
            <p:nvPr/>
          </p:nvSpPr>
          <p:spPr bwMode="auto">
            <a:xfrm>
              <a:off x="3869" y="2947"/>
              <a:ext cx="79" cy="12"/>
            </a:xfrm>
            <a:custGeom>
              <a:avLst/>
              <a:gdLst>
                <a:gd name="T0" fmla="*/ 68 w 79"/>
                <a:gd name="T1" fmla="*/ 0 h 12"/>
                <a:gd name="T2" fmla="*/ 79 w 79"/>
                <a:gd name="T3" fmla="*/ 12 h 12"/>
                <a:gd name="T4" fmla="*/ 0 w 79"/>
                <a:gd name="T5" fmla="*/ 12 h 12"/>
                <a:gd name="T6" fmla="*/ 0 w 79"/>
                <a:gd name="T7" fmla="*/ 0 h 12"/>
                <a:gd name="T8" fmla="*/ 68 w 79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12"/>
                <a:gd name="T17" fmla="*/ 79 w 79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12">
                  <a:moveTo>
                    <a:pt x="68" y="0"/>
                  </a:moveTo>
                  <a:lnTo>
                    <a:pt x="79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8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6" name="Line 271"/>
            <p:cNvSpPr>
              <a:spLocks noChangeShapeType="1"/>
            </p:cNvSpPr>
            <p:nvPr/>
          </p:nvSpPr>
          <p:spPr bwMode="auto">
            <a:xfrm flipH="1">
              <a:off x="3924" y="2959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7" name="Line 272"/>
            <p:cNvSpPr>
              <a:spLocks noChangeShapeType="1"/>
            </p:cNvSpPr>
            <p:nvPr/>
          </p:nvSpPr>
          <p:spPr bwMode="auto">
            <a:xfrm flipH="1">
              <a:off x="3879" y="2947"/>
              <a:ext cx="60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8" name="Line 273"/>
            <p:cNvSpPr>
              <a:spLocks noChangeShapeType="1"/>
            </p:cNvSpPr>
            <p:nvPr/>
          </p:nvSpPr>
          <p:spPr bwMode="auto">
            <a:xfrm flipH="1">
              <a:off x="3901" y="2959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99" name="Freeform 274"/>
            <p:cNvSpPr>
              <a:spLocks noChangeArrowheads="1"/>
            </p:cNvSpPr>
            <p:nvPr/>
          </p:nvSpPr>
          <p:spPr bwMode="auto">
            <a:xfrm>
              <a:off x="3869" y="2959"/>
              <a:ext cx="46" cy="1"/>
            </a:xfrm>
            <a:custGeom>
              <a:avLst/>
              <a:gdLst>
                <a:gd name="T0" fmla="*/ 46 w 46"/>
                <a:gd name="T1" fmla="*/ 0 h 1"/>
                <a:gd name="T2" fmla="*/ 23 w 46"/>
                <a:gd name="T3" fmla="*/ 0 h 1"/>
                <a:gd name="T4" fmla="*/ 0 w 46"/>
                <a:gd name="T5" fmla="*/ 0 h 1"/>
                <a:gd name="T6" fmla="*/ 0 60000 65536"/>
                <a:gd name="T7" fmla="*/ 0 60000 65536"/>
                <a:gd name="T8" fmla="*/ 0 60000 65536"/>
                <a:gd name="T9" fmla="*/ 0 w 46"/>
                <a:gd name="T10" fmla="*/ 0 h 1"/>
                <a:gd name="T11" fmla="*/ 46 w 4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1">
                  <a:moveTo>
                    <a:pt x="46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0" name="Line 275"/>
            <p:cNvSpPr>
              <a:spLocks noChangeShapeType="1"/>
            </p:cNvSpPr>
            <p:nvPr/>
          </p:nvSpPr>
          <p:spPr bwMode="auto">
            <a:xfrm flipH="1">
              <a:off x="3867" y="2959"/>
              <a:ext cx="1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01" name="Rectangle 276"/>
            <p:cNvSpPr>
              <a:spLocks noChangeArrowheads="1"/>
            </p:cNvSpPr>
            <p:nvPr/>
          </p:nvSpPr>
          <p:spPr bwMode="auto">
            <a:xfrm>
              <a:off x="3892" y="2902"/>
              <a:ext cx="23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2" name="Rectangle 277"/>
            <p:cNvSpPr>
              <a:spLocks noChangeArrowheads="1"/>
            </p:cNvSpPr>
            <p:nvPr/>
          </p:nvSpPr>
          <p:spPr bwMode="auto">
            <a:xfrm>
              <a:off x="3892" y="2902"/>
              <a:ext cx="34" cy="2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3" name="Freeform 278"/>
            <p:cNvSpPr>
              <a:spLocks noChangeArrowheads="1"/>
            </p:cNvSpPr>
            <p:nvPr/>
          </p:nvSpPr>
          <p:spPr bwMode="auto">
            <a:xfrm>
              <a:off x="4129" y="2981"/>
              <a:ext cx="22" cy="34"/>
            </a:xfrm>
            <a:custGeom>
              <a:avLst/>
              <a:gdLst>
                <a:gd name="T0" fmla="*/ 22 w 22"/>
                <a:gd name="T1" fmla="*/ 0 h 34"/>
                <a:gd name="T2" fmla="*/ 0 w 22"/>
                <a:gd name="T3" fmla="*/ 0 h 34"/>
                <a:gd name="T4" fmla="*/ 0 w 22"/>
                <a:gd name="T5" fmla="*/ 34 h 34"/>
                <a:gd name="T6" fmla="*/ 0 60000 65536"/>
                <a:gd name="T7" fmla="*/ 0 60000 65536"/>
                <a:gd name="T8" fmla="*/ 0 60000 65536"/>
                <a:gd name="T9" fmla="*/ 0 w 22"/>
                <a:gd name="T10" fmla="*/ 0 h 34"/>
                <a:gd name="T11" fmla="*/ 22 w 22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" h="34">
                  <a:moveTo>
                    <a:pt x="22" y="0"/>
                  </a:moveTo>
                  <a:lnTo>
                    <a:pt x="0" y="0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4" name="AutoShape 279"/>
            <p:cNvSpPr>
              <a:spLocks noChangeArrowheads="1"/>
            </p:cNvSpPr>
            <p:nvPr/>
          </p:nvSpPr>
          <p:spPr bwMode="auto">
            <a:xfrm>
              <a:off x="4151" y="2925"/>
              <a:ext cx="57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5" name="AutoShape 280"/>
            <p:cNvSpPr>
              <a:spLocks noChangeArrowheads="1"/>
            </p:cNvSpPr>
            <p:nvPr/>
          </p:nvSpPr>
          <p:spPr bwMode="auto">
            <a:xfrm>
              <a:off x="4140" y="2913"/>
              <a:ext cx="79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6" name="Rectangle 281"/>
            <p:cNvSpPr>
              <a:spLocks noChangeArrowheads="1"/>
            </p:cNvSpPr>
            <p:nvPr/>
          </p:nvSpPr>
          <p:spPr bwMode="auto">
            <a:xfrm>
              <a:off x="4151" y="2936"/>
              <a:ext cx="57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7" name="Rectangle 282"/>
            <p:cNvSpPr>
              <a:spLocks noChangeArrowheads="1"/>
            </p:cNvSpPr>
            <p:nvPr/>
          </p:nvSpPr>
          <p:spPr bwMode="auto">
            <a:xfrm>
              <a:off x="4151" y="2936"/>
              <a:ext cx="68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8" name="Freeform 283"/>
            <p:cNvSpPr>
              <a:spLocks noChangeArrowheads="1"/>
            </p:cNvSpPr>
            <p:nvPr/>
          </p:nvSpPr>
          <p:spPr bwMode="auto">
            <a:xfrm>
              <a:off x="4118" y="3015"/>
              <a:ext cx="11" cy="11"/>
            </a:xfrm>
            <a:custGeom>
              <a:avLst/>
              <a:gdLst>
                <a:gd name="T0" fmla="*/ 11 w 11"/>
                <a:gd name="T1" fmla="*/ 0 h 11"/>
                <a:gd name="T2" fmla="*/ 11 w 11"/>
                <a:gd name="T3" fmla="*/ 0 h 11"/>
                <a:gd name="T4" fmla="*/ 0 w 11"/>
                <a:gd name="T5" fmla="*/ 0 h 11"/>
                <a:gd name="T6" fmla="*/ 0 w 11"/>
                <a:gd name="T7" fmla="*/ 11 h 11"/>
                <a:gd name="T8" fmla="*/ 11 w 11"/>
                <a:gd name="T9" fmla="*/ 11 h 11"/>
                <a:gd name="T10" fmla="*/ 11 w 11"/>
                <a:gd name="T11" fmla="*/ 11 h 11"/>
                <a:gd name="T12" fmla="*/ 11 w 11"/>
                <a:gd name="T13" fmla="*/ 11 h 11"/>
                <a:gd name="T14" fmla="*/ 11 w 11"/>
                <a:gd name="T15" fmla="*/ 0 h 11"/>
                <a:gd name="T16" fmla="*/ 11 w 11"/>
                <a:gd name="T17" fmla="*/ 0 h 11"/>
                <a:gd name="T18" fmla="*/ 11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809" name="Picture 28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51" y="2936"/>
              <a:ext cx="46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810" name="Rectangle 285"/>
            <p:cNvSpPr>
              <a:spLocks noChangeArrowheads="1"/>
            </p:cNvSpPr>
            <p:nvPr/>
          </p:nvSpPr>
          <p:spPr bwMode="auto">
            <a:xfrm>
              <a:off x="4129" y="3015"/>
              <a:ext cx="1" cy="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1" name="Rectangle 286"/>
            <p:cNvSpPr>
              <a:spLocks noChangeArrowheads="1"/>
            </p:cNvSpPr>
            <p:nvPr/>
          </p:nvSpPr>
          <p:spPr bwMode="auto">
            <a:xfrm>
              <a:off x="4151" y="2970"/>
              <a:ext cx="5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2" name="Freeform 287"/>
            <p:cNvSpPr>
              <a:spLocks noChangeArrowheads="1"/>
            </p:cNvSpPr>
            <p:nvPr/>
          </p:nvSpPr>
          <p:spPr bwMode="auto">
            <a:xfrm>
              <a:off x="4140" y="2981"/>
              <a:ext cx="79" cy="11"/>
            </a:xfrm>
            <a:custGeom>
              <a:avLst/>
              <a:gdLst>
                <a:gd name="T0" fmla="*/ 68 w 79"/>
                <a:gd name="T1" fmla="*/ 0 h 11"/>
                <a:gd name="T2" fmla="*/ 79 w 79"/>
                <a:gd name="T3" fmla="*/ 11 h 11"/>
                <a:gd name="T4" fmla="*/ 0 w 79"/>
                <a:gd name="T5" fmla="*/ 11 h 11"/>
                <a:gd name="T6" fmla="*/ 11 w 79"/>
                <a:gd name="T7" fmla="*/ 0 h 11"/>
                <a:gd name="T8" fmla="*/ 68 w 79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11"/>
                <a:gd name="T17" fmla="*/ 79 w 79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11">
                  <a:moveTo>
                    <a:pt x="68" y="0"/>
                  </a:moveTo>
                  <a:lnTo>
                    <a:pt x="79" y="11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68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3" name="Line 288"/>
            <p:cNvSpPr>
              <a:spLocks noChangeShapeType="1"/>
            </p:cNvSpPr>
            <p:nvPr/>
          </p:nvSpPr>
          <p:spPr bwMode="auto">
            <a:xfrm flipH="1">
              <a:off x="4195" y="2992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14" name="Line 289"/>
            <p:cNvSpPr>
              <a:spLocks noChangeShapeType="1"/>
            </p:cNvSpPr>
            <p:nvPr/>
          </p:nvSpPr>
          <p:spPr bwMode="auto">
            <a:xfrm flipH="1">
              <a:off x="4149" y="2981"/>
              <a:ext cx="6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15" name="Line 290"/>
            <p:cNvSpPr>
              <a:spLocks noChangeShapeType="1"/>
            </p:cNvSpPr>
            <p:nvPr/>
          </p:nvSpPr>
          <p:spPr bwMode="auto">
            <a:xfrm flipH="1">
              <a:off x="4172" y="2992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16" name="Freeform 291"/>
            <p:cNvSpPr>
              <a:spLocks noChangeArrowheads="1"/>
            </p:cNvSpPr>
            <p:nvPr/>
          </p:nvSpPr>
          <p:spPr bwMode="auto">
            <a:xfrm>
              <a:off x="4140" y="2992"/>
              <a:ext cx="57" cy="1"/>
            </a:xfrm>
            <a:custGeom>
              <a:avLst/>
              <a:gdLst>
                <a:gd name="T0" fmla="*/ 57 w 57"/>
                <a:gd name="T1" fmla="*/ 0 h 1"/>
                <a:gd name="T2" fmla="*/ 23 w 57"/>
                <a:gd name="T3" fmla="*/ 0 h 1"/>
                <a:gd name="T4" fmla="*/ 11 w 57"/>
                <a:gd name="T5" fmla="*/ 0 h 1"/>
                <a:gd name="T6" fmla="*/ 0 w 5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1"/>
                <a:gd name="T14" fmla="*/ 57 w 5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1">
                  <a:moveTo>
                    <a:pt x="57" y="0"/>
                  </a:moveTo>
                  <a:lnTo>
                    <a:pt x="23" y="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7" name="Rectangle 292"/>
            <p:cNvSpPr>
              <a:spLocks noChangeArrowheads="1"/>
            </p:cNvSpPr>
            <p:nvPr/>
          </p:nvSpPr>
          <p:spPr bwMode="auto">
            <a:xfrm>
              <a:off x="4163" y="2936"/>
              <a:ext cx="22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8" name="Rectangle 293"/>
            <p:cNvSpPr>
              <a:spLocks noChangeArrowheads="1"/>
            </p:cNvSpPr>
            <p:nvPr/>
          </p:nvSpPr>
          <p:spPr bwMode="auto">
            <a:xfrm>
              <a:off x="4163" y="2936"/>
              <a:ext cx="34" cy="2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9" name="Freeform 294"/>
            <p:cNvSpPr>
              <a:spLocks noChangeArrowheads="1"/>
            </p:cNvSpPr>
            <p:nvPr/>
          </p:nvSpPr>
          <p:spPr bwMode="auto">
            <a:xfrm>
              <a:off x="3813" y="2812"/>
              <a:ext cx="23" cy="34"/>
            </a:xfrm>
            <a:custGeom>
              <a:avLst/>
              <a:gdLst>
                <a:gd name="T0" fmla="*/ 23 w 23"/>
                <a:gd name="T1" fmla="*/ 0 h 34"/>
                <a:gd name="T2" fmla="*/ 0 w 23"/>
                <a:gd name="T3" fmla="*/ 0 h 34"/>
                <a:gd name="T4" fmla="*/ 0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23" y="0"/>
                  </a:moveTo>
                  <a:lnTo>
                    <a:pt x="0" y="0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0" name="AutoShape 295"/>
            <p:cNvSpPr>
              <a:spLocks noChangeArrowheads="1"/>
            </p:cNvSpPr>
            <p:nvPr/>
          </p:nvSpPr>
          <p:spPr bwMode="auto">
            <a:xfrm>
              <a:off x="3836" y="2756"/>
              <a:ext cx="67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1" name="AutoShape 296"/>
            <p:cNvSpPr>
              <a:spLocks noChangeArrowheads="1"/>
            </p:cNvSpPr>
            <p:nvPr/>
          </p:nvSpPr>
          <p:spPr bwMode="auto">
            <a:xfrm>
              <a:off x="3824" y="2744"/>
              <a:ext cx="91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2" name="Rectangle 297"/>
            <p:cNvSpPr>
              <a:spLocks noChangeArrowheads="1"/>
            </p:cNvSpPr>
            <p:nvPr/>
          </p:nvSpPr>
          <p:spPr bwMode="auto">
            <a:xfrm>
              <a:off x="3847" y="2767"/>
              <a:ext cx="45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3" name="Rectangle 298"/>
            <p:cNvSpPr>
              <a:spLocks noChangeArrowheads="1"/>
            </p:cNvSpPr>
            <p:nvPr/>
          </p:nvSpPr>
          <p:spPr bwMode="auto">
            <a:xfrm>
              <a:off x="3847" y="2767"/>
              <a:ext cx="56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4" name="Freeform 299"/>
            <p:cNvSpPr>
              <a:spLocks noChangeArrowheads="1"/>
            </p:cNvSpPr>
            <p:nvPr/>
          </p:nvSpPr>
          <p:spPr bwMode="auto">
            <a:xfrm>
              <a:off x="3802" y="2846"/>
              <a:ext cx="22" cy="11"/>
            </a:xfrm>
            <a:custGeom>
              <a:avLst/>
              <a:gdLst>
                <a:gd name="T0" fmla="*/ 11 w 22"/>
                <a:gd name="T1" fmla="*/ 0 h 11"/>
                <a:gd name="T2" fmla="*/ 11 w 22"/>
                <a:gd name="T3" fmla="*/ 0 h 11"/>
                <a:gd name="T4" fmla="*/ 0 w 22"/>
                <a:gd name="T5" fmla="*/ 0 h 11"/>
                <a:gd name="T6" fmla="*/ 0 w 22"/>
                <a:gd name="T7" fmla="*/ 11 h 11"/>
                <a:gd name="T8" fmla="*/ 11 w 22"/>
                <a:gd name="T9" fmla="*/ 11 h 11"/>
                <a:gd name="T10" fmla="*/ 11 w 22"/>
                <a:gd name="T11" fmla="*/ 11 h 11"/>
                <a:gd name="T12" fmla="*/ 22 w 22"/>
                <a:gd name="T13" fmla="*/ 11 h 11"/>
                <a:gd name="T14" fmla="*/ 22 w 22"/>
                <a:gd name="T15" fmla="*/ 0 h 11"/>
                <a:gd name="T16" fmla="*/ 22 w 22"/>
                <a:gd name="T17" fmla="*/ 0 h 11"/>
                <a:gd name="T18" fmla="*/ 11 w 2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11"/>
                <a:gd name="T32" fmla="*/ 22 w 2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825" name="Picture 30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847" y="2778"/>
              <a:ext cx="45" cy="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826" name="Line 301"/>
            <p:cNvSpPr>
              <a:spLocks noChangeShapeType="1"/>
            </p:cNvSpPr>
            <p:nvPr/>
          </p:nvSpPr>
          <p:spPr bwMode="auto">
            <a:xfrm>
              <a:off x="3813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27" name="Line 302"/>
            <p:cNvSpPr>
              <a:spLocks noChangeShapeType="1"/>
            </p:cNvSpPr>
            <p:nvPr/>
          </p:nvSpPr>
          <p:spPr bwMode="auto">
            <a:xfrm>
              <a:off x="3813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28" name="Line 303"/>
            <p:cNvSpPr>
              <a:spLocks noChangeShapeType="1"/>
            </p:cNvSpPr>
            <p:nvPr/>
          </p:nvSpPr>
          <p:spPr bwMode="auto">
            <a:xfrm>
              <a:off x="3813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29" name="Rectangle 304"/>
            <p:cNvSpPr>
              <a:spLocks noChangeArrowheads="1"/>
            </p:cNvSpPr>
            <p:nvPr/>
          </p:nvSpPr>
          <p:spPr bwMode="auto">
            <a:xfrm>
              <a:off x="3836" y="2801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0" name="Freeform 305"/>
            <p:cNvSpPr>
              <a:spLocks noChangeArrowheads="1"/>
            </p:cNvSpPr>
            <p:nvPr/>
          </p:nvSpPr>
          <p:spPr bwMode="auto">
            <a:xfrm>
              <a:off x="3824" y="2812"/>
              <a:ext cx="79" cy="11"/>
            </a:xfrm>
            <a:custGeom>
              <a:avLst/>
              <a:gdLst>
                <a:gd name="T0" fmla="*/ 79 w 79"/>
                <a:gd name="T1" fmla="*/ 0 h 11"/>
                <a:gd name="T2" fmla="*/ 79 w 79"/>
                <a:gd name="T3" fmla="*/ 11 h 11"/>
                <a:gd name="T4" fmla="*/ 0 w 79"/>
                <a:gd name="T5" fmla="*/ 11 h 11"/>
                <a:gd name="T6" fmla="*/ 12 w 79"/>
                <a:gd name="T7" fmla="*/ 0 h 11"/>
                <a:gd name="T8" fmla="*/ 79 w 79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9"/>
                <a:gd name="T16" fmla="*/ 0 h 11"/>
                <a:gd name="T17" fmla="*/ 79 w 79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9" h="11">
                  <a:moveTo>
                    <a:pt x="79" y="0"/>
                  </a:moveTo>
                  <a:lnTo>
                    <a:pt x="79" y="11"/>
                  </a:lnTo>
                  <a:lnTo>
                    <a:pt x="0" y="11"/>
                  </a:lnTo>
                  <a:lnTo>
                    <a:pt x="12" y="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1" name="Line 306"/>
            <p:cNvSpPr>
              <a:spLocks noChangeShapeType="1"/>
            </p:cNvSpPr>
            <p:nvPr/>
          </p:nvSpPr>
          <p:spPr bwMode="auto">
            <a:xfrm flipH="1">
              <a:off x="3879" y="2823"/>
              <a:ext cx="2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2" name="Line 307"/>
            <p:cNvSpPr>
              <a:spLocks noChangeShapeType="1"/>
            </p:cNvSpPr>
            <p:nvPr/>
          </p:nvSpPr>
          <p:spPr bwMode="auto">
            <a:xfrm flipH="1">
              <a:off x="3834" y="2823"/>
              <a:ext cx="60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3" name="Line 308"/>
            <p:cNvSpPr>
              <a:spLocks noChangeShapeType="1"/>
            </p:cNvSpPr>
            <p:nvPr/>
          </p:nvSpPr>
          <p:spPr bwMode="auto">
            <a:xfrm flipH="1">
              <a:off x="3856" y="2823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4" name="Freeform 309"/>
            <p:cNvSpPr>
              <a:spLocks noChangeArrowheads="1"/>
            </p:cNvSpPr>
            <p:nvPr/>
          </p:nvSpPr>
          <p:spPr bwMode="auto">
            <a:xfrm>
              <a:off x="3836" y="2823"/>
              <a:ext cx="45" cy="1"/>
            </a:xfrm>
            <a:custGeom>
              <a:avLst/>
              <a:gdLst>
                <a:gd name="T0" fmla="*/ 45 w 45"/>
                <a:gd name="T1" fmla="*/ 0 h 1"/>
                <a:gd name="T2" fmla="*/ 11 w 45"/>
                <a:gd name="T3" fmla="*/ 0 h 1"/>
                <a:gd name="T4" fmla="*/ 0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45" y="0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5" name="Line 310"/>
            <p:cNvSpPr>
              <a:spLocks noChangeShapeType="1"/>
            </p:cNvSpPr>
            <p:nvPr/>
          </p:nvSpPr>
          <p:spPr bwMode="auto">
            <a:xfrm flipH="1">
              <a:off x="3834" y="2823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6" name="Rectangle 311"/>
            <p:cNvSpPr>
              <a:spLocks noChangeArrowheads="1"/>
            </p:cNvSpPr>
            <p:nvPr/>
          </p:nvSpPr>
          <p:spPr bwMode="auto">
            <a:xfrm>
              <a:off x="3847" y="2767"/>
              <a:ext cx="22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7" name="Rectangle 312"/>
            <p:cNvSpPr>
              <a:spLocks noChangeArrowheads="1"/>
            </p:cNvSpPr>
            <p:nvPr/>
          </p:nvSpPr>
          <p:spPr bwMode="auto">
            <a:xfrm>
              <a:off x="3847" y="2767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8" name="Rectangle 313"/>
            <p:cNvSpPr>
              <a:spLocks noChangeArrowheads="1"/>
            </p:cNvSpPr>
            <p:nvPr/>
          </p:nvSpPr>
          <p:spPr bwMode="auto">
            <a:xfrm>
              <a:off x="3884" y="1459"/>
              <a:ext cx="216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custard</a:t>
              </a:r>
            </a:p>
          </p:txBody>
        </p:sp>
        <p:sp>
          <p:nvSpPr>
            <p:cNvPr id="22839" name="Rectangle 314"/>
            <p:cNvSpPr>
              <a:spLocks noChangeArrowheads="1"/>
            </p:cNvSpPr>
            <p:nvPr/>
          </p:nvSpPr>
          <p:spPr bwMode="auto">
            <a:xfrm>
              <a:off x="3678" y="1538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138.37.94.246</a:t>
              </a:r>
            </a:p>
          </p:txBody>
        </p:sp>
        <p:sp>
          <p:nvSpPr>
            <p:cNvPr id="22840" name="AutoShape 315"/>
            <p:cNvSpPr>
              <a:spLocks noChangeArrowheads="1"/>
            </p:cNvSpPr>
            <p:nvPr/>
          </p:nvSpPr>
          <p:spPr bwMode="auto">
            <a:xfrm>
              <a:off x="3339" y="1233"/>
              <a:ext cx="328" cy="12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1" name="AutoShape 316"/>
            <p:cNvSpPr>
              <a:spLocks noChangeArrowheads="1"/>
            </p:cNvSpPr>
            <p:nvPr/>
          </p:nvSpPr>
          <p:spPr bwMode="auto">
            <a:xfrm>
              <a:off x="3339" y="1233"/>
              <a:ext cx="339" cy="135"/>
            </a:xfrm>
            <a:prstGeom prst="roundRect">
              <a:avLst>
                <a:gd name="adj" fmla="val 47778"/>
              </a:avLst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2" name="Oval 317"/>
            <p:cNvSpPr>
              <a:spLocks noChangeArrowheads="1"/>
            </p:cNvSpPr>
            <p:nvPr/>
          </p:nvSpPr>
          <p:spPr bwMode="auto">
            <a:xfrm>
              <a:off x="4129" y="1515"/>
              <a:ext cx="79" cy="11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3" name="Oval 318"/>
            <p:cNvSpPr>
              <a:spLocks noChangeArrowheads="1"/>
            </p:cNvSpPr>
            <p:nvPr/>
          </p:nvSpPr>
          <p:spPr bwMode="auto">
            <a:xfrm>
              <a:off x="4129" y="1492"/>
              <a:ext cx="79" cy="34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4" name="Oval 319"/>
            <p:cNvSpPr>
              <a:spLocks noChangeArrowheads="1"/>
            </p:cNvSpPr>
            <p:nvPr/>
          </p:nvSpPr>
          <p:spPr bwMode="auto">
            <a:xfrm>
              <a:off x="4129" y="1492"/>
              <a:ext cx="79" cy="23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5" name="Oval 320"/>
            <p:cNvSpPr>
              <a:spLocks noChangeArrowheads="1"/>
            </p:cNvSpPr>
            <p:nvPr/>
          </p:nvSpPr>
          <p:spPr bwMode="auto">
            <a:xfrm>
              <a:off x="4129" y="1481"/>
              <a:ext cx="79" cy="23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6" name="Line 321"/>
            <p:cNvSpPr>
              <a:spLocks noChangeShapeType="1"/>
            </p:cNvSpPr>
            <p:nvPr/>
          </p:nvSpPr>
          <p:spPr bwMode="auto">
            <a:xfrm>
              <a:off x="4208" y="1504"/>
              <a:ext cx="2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47" name="Rectangle 322"/>
            <p:cNvSpPr>
              <a:spLocks noChangeArrowheads="1"/>
            </p:cNvSpPr>
            <p:nvPr/>
          </p:nvSpPr>
          <p:spPr bwMode="auto">
            <a:xfrm>
              <a:off x="4230" y="1380"/>
              <a:ext cx="79" cy="169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8" name="Rectangle 323"/>
            <p:cNvSpPr>
              <a:spLocks noChangeArrowheads="1"/>
            </p:cNvSpPr>
            <p:nvPr/>
          </p:nvSpPr>
          <p:spPr bwMode="auto">
            <a:xfrm>
              <a:off x="4230" y="1380"/>
              <a:ext cx="91" cy="180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9" name="Line 324"/>
            <p:cNvSpPr>
              <a:spLocks noChangeShapeType="1"/>
            </p:cNvSpPr>
            <p:nvPr/>
          </p:nvSpPr>
          <p:spPr bwMode="auto">
            <a:xfrm>
              <a:off x="4084" y="2789"/>
              <a:ext cx="90" cy="124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0" name="Line 325"/>
            <p:cNvSpPr>
              <a:spLocks noChangeShapeType="1"/>
            </p:cNvSpPr>
            <p:nvPr/>
          </p:nvSpPr>
          <p:spPr bwMode="auto">
            <a:xfrm>
              <a:off x="4050" y="2812"/>
              <a:ext cx="1" cy="158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1" name="Line 326"/>
            <p:cNvSpPr>
              <a:spLocks noChangeShapeType="1"/>
            </p:cNvSpPr>
            <p:nvPr/>
          </p:nvSpPr>
          <p:spPr bwMode="auto">
            <a:xfrm flipH="1">
              <a:off x="3946" y="2778"/>
              <a:ext cx="95" cy="11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2" name="Line 327"/>
            <p:cNvSpPr>
              <a:spLocks noChangeShapeType="1"/>
            </p:cNvSpPr>
            <p:nvPr/>
          </p:nvSpPr>
          <p:spPr bwMode="auto">
            <a:xfrm flipH="1">
              <a:off x="3879" y="2778"/>
              <a:ext cx="139" cy="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53" name="Oval 328"/>
            <p:cNvSpPr>
              <a:spLocks noChangeArrowheads="1"/>
            </p:cNvSpPr>
            <p:nvPr/>
          </p:nvSpPr>
          <p:spPr bwMode="auto">
            <a:xfrm>
              <a:off x="4016" y="2733"/>
              <a:ext cx="68" cy="79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4" name="Freeform 329"/>
            <p:cNvSpPr>
              <a:spLocks noChangeArrowheads="1"/>
            </p:cNvSpPr>
            <p:nvPr/>
          </p:nvSpPr>
          <p:spPr bwMode="auto">
            <a:xfrm>
              <a:off x="3982" y="3026"/>
              <a:ext cx="23" cy="34"/>
            </a:xfrm>
            <a:custGeom>
              <a:avLst/>
              <a:gdLst>
                <a:gd name="T0" fmla="*/ 23 w 23"/>
                <a:gd name="T1" fmla="*/ 0 h 34"/>
                <a:gd name="T2" fmla="*/ 0 w 23"/>
                <a:gd name="T3" fmla="*/ 11 h 34"/>
                <a:gd name="T4" fmla="*/ 0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23" y="0"/>
                  </a:moveTo>
                  <a:lnTo>
                    <a:pt x="0" y="11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5" name="AutoShape 330"/>
            <p:cNvSpPr>
              <a:spLocks noChangeArrowheads="1"/>
            </p:cNvSpPr>
            <p:nvPr/>
          </p:nvSpPr>
          <p:spPr bwMode="auto">
            <a:xfrm>
              <a:off x="4005" y="2970"/>
              <a:ext cx="67" cy="56"/>
            </a:xfrm>
            <a:prstGeom prst="roundRect">
              <a:avLst>
                <a:gd name="adj" fmla="val 446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6" name="AutoShape 331"/>
            <p:cNvSpPr>
              <a:spLocks noChangeArrowheads="1"/>
            </p:cNvSpPr>
            <p:nvPr/>
          </p:nvSpPr>
          <p:spPr bwMode="auto">
            <a:xfrm>
              <a:off x="3994" y="2959"/>
              <a:ext cx="90" cy="78"/>
            </a:xfrm>
            <a:prstGeom prst="roundRect">
              <a:avLst>
                <a:gd name="adj" fmla="val 32051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7" name="Rectangle 332"/>
            <p:cNvSpPr>
              <a:spLocks noChangeArrowheads="1"/>
            </p:cNvSpPr>
            <p:nvPr/>
          </p:nvSpPr>
          <p:spPr bwMode="auto">
            <a:xfrm>
              <a:off x="4005" y="2992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8" name="Rectangle 333"/>
            <p:cNvSpPr>
              <a:spLocks noChangeArrowheads="1"/>
            </p:cNvSpPr>
            <p:nvPr/>
          </p:nvSpPr>
          <p:spPr bwMode="auto">
            <a:xfrm>
              <a:off x="4005" y="2992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9" name="Freeform 334"/>
            <p:cNvSpPr>
              <a:spLocks noChangeArrowheads="1"/>
            </p:cNvSpPr>
            <p:nvPr/>
          </p:nvSpPr>
          <p:spPr bwMode="auto">
            <a:xfrm>
              <a:off x="3971" y="3060"/>
              <a:ext cx="23" cy="11"/>
            </a:xfrm>
            <a:custGeom>
              <a:avLst/>
              <a:gdLst>
                <a:gd name="T0" fmla="*/ 11 w 23"/>
                <a:gd name="T1" fmla="*/ 0 h 11"/>
                <a:gd name="T2" fmla="*/ 11 w 23"/>
                <a:gd name="T3" fmla="*/ 0 h 11"/>
                <a:gd name="T4" fmla="*/ 0 w 23"/>
                <a:gd name="T5" fmla="*/ 0 h 11"/>
                <a:gd name="T6" fmla="*/ 0 w 23"/>
                <a:gd name="T7" fmla="*/ 11 h 11"/>
                <a:gd name="T8" fmla="*/ 11 w 23"/>
                <a:gd name="T9" fmla="*/ 11 h 11"/>
                <a:gd name="T10" fmla="*/ 11 w 23"/>
                <a:gd name="T11" fmla="*/ 11 h 11"/>
                <a:gd name="T12" fmla="*/ 23 w 23"/>
                <a:gd name="T13" fmla="*/ 11 h 11"/>
                <a:gd name="T14" fmla="*/ 23 w 23"/>
                <a:gd name="T15" fmla="*/ 0 h 11"/>
                <a:gd name="T16" fmla="*/ 23 w 23"/>
                <a:gd name="T17" fmla="*/ 0 h 11"/>
                <a:gd name="T18" fmla="*/ 11 w 23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11"/>
                <a:gd name="T32" fmla="*/ 23 w 23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3" y="11"/>
                  </a:lnTo>
                  <a:lnTo>
                    <a:pt x="23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860" name="Picture 33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016" y="2992"/>
              <a:ext cx="34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861" name="Line 336"/>
            <p:cNvSpPr>
              <a:spLocks noChangeShapeType="1"/>
            </p:cNvSpPr>
            <p:nvPr/>
          </p:nvSpPr>
          <p:spPr bwMode="auto">
            <a:xfrm>
              <a:off x="3982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2" name="Line 337"/>
            <p:cNvSpPr>
              <a:spLocks noChangeShapeType="1"/>
            </p:cNvSpPr>
            <p:nvPr/>
          </p:nvSpPr>
          <p:spPr bwMode="auto">
            <a:xfrm>
              <a:off x="3982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3" name="Line 338"/>
            <p:cNvSpPr>
              <a:spLocks noChangeShapeType="1"/>
            </p:cNvSpPr>
            <p:nvPr/>
          </p:nvSpPr>
          <p:spPr bwMode="auto">
            <a:xfrm>
              <a:off x="3982" y="3060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4" name="Rectangle 339"/>
            <p:cNvSpPr>
              <a:spLocks noChangeArrowheads="1"/>
            </p:cNvSpPr>
            <p:nvPr/>
          </p:nvSpPr>
          <p:spPr bwMode="auto">
            <a:xfrm>
              <a:off x="4005" y="3026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5" name="Freeform 340"/>
            <p:cNvSpPr>
              <a:spLocks noChangeArrowheads="1"/>
            </p:cNvSpPr>
            <p:nvPr/>
          </p:nvSpPr>
          <p:spPr bwMode="auto">
            <a:xfrm>
              <a:off x="3994" y="3037"/>
              <a:ext cx="78" cy="12"/>
            </a:xfrm>
            <a:custGeom>
              <a:avLst/>
              <a:gdLst>
                <a:gd name="T0" fmla="*/ 67 w 78"/>
                <a:gd name="T1" fmla="*/ 0 h 12"/>
                <a:gd name="T2" fmla="*/ 78 w 78"/>
                <a:gd name="T3" fmla="*/ 12 h 12"/>
                <a:gd name="T4" fmla="*/ 0 w 78"/>
                <a:gd name="T5" fmla="*/ 12 h 12"/>
                <a:gd name="T6" fmla="*/ 11 w 78"/>
                <a:gd name="T7" fmla="*/ 0 h 12"/>
                <a:gd name="T8" fmla="*/ 67 w 78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12"/>
                <a:gd name="T17" fmla="*/ 78 w 78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12">
                  <a:moveTo>
                    <a:pt x="67" y="0"/>
                  </a:moveTo>
                  <a:lnTo>
                    <a:pt x="78" y="12"/>
                  </a:lnTo>
                  <a:lnTo>
                    <a:pt x="0" y="12"/>
                  </a:lnTo>
                  <a:lnTo>
                    <a:pt x="11" y="0"/>
                  </a:lnTo>
                  <a:lnTo>
                    <a:pt x="67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6" name="Line 341"/>
            <p:cNvSpPr>
              <a:spLocks noChangeShapeType="1"/>
            </p:cNvSpPr>
            <p:nvPr/>
          </p:nvSpPr>
          <p:spPr bwMode="auto">
            <a:xfrm flipH="1">
              <a:off x="4048" y="3037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7" name="Line 342"/>
            <p:cNvSpPr>
              <a:spLocks noChangeShapeType="1"/>
            </p:cNvSpPr>
            <p:nvPr/>
          </p:nvSpPr>
          <p:spPr bwMode="auto">
            <a:xfrm flipH="1">
              <a:off x="4003" y="3037"/>
              <a:ext cx="60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8" name="Line 343"/>
            <p:cNvSpPr>
              <a:spLocks noChangeShapeType="1"/>
            </p:cNvSpPr>
            <p:nvPr/>
          </p:nvSpPr>
          <p:spPr bwMode="auto">
            <a:xfrm flipH="1">
              <a:off x="4025" y="3037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69" name="Freeform 344"/>
            <p:cNvSpPr>
              <a:spLocks noChangeArrowheads="1"/>
            </p:cNvSpPr>
            <p:nvPr/>
          </p:nvSpPr>
          <p:spPr bwMode="auto">
            <a:xfrm>
              <a:off x="4005" y="3037"/>
              <a:ext cx="45" cy="1"/>
            </a:xfrm>
            <a:custGeom>
              <a:avLst/>
              <a:gdLst>
                <a:gd name="T0" fmla="*/ 45 w 45"/>
                <a:gd name="T1" fmla="*/ 0 h 1"/>
                <a:gd name="T2" fmla="*/ 11 w 45"/>
                <a:gd name="T3" fmla="*/ 0 h 1"/>
                <a:gd name="T4" fmla="*/ 0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45" y="0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0" name="Line 345"/>
            <p:cNvSpPr>
              <a:spLocks noChangeShapeType="1"/>
            </p:cNvSpPr>
            <p:nvPr/>
          </p:nvSpPr>
          <p:spPr bwMode="auto">
            <a:xfrm flipH="1">
              <a:off x="4003" y="3037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71" name="Rectangle 346"/>
            <p:cNvSpPr>
              <a:spLocks noChangeArrowheads="1"/>
            </p:cNvSpPr>
            <p:nvPr/>
          </p:nvSpPr>
          <p:spPr bwMode="auto">
            <a:xfrm>
              <a:off x="4016" y="2981"/>
              <a:ext cx="23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2" name="Rectangle 347"/>
            <p:cNvSpPr>
              <a:spLocks noChangeArrowheads="1"/>
            </p:cNvSpPr>
            <p:nvPr/>
          </p:nvSpPr>
          <p:spPr bwMode="auto">
            <a:xfrm>
              <a:off x="4016" y="2981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3" name="Rectangle 348"/>
            <p:cNvSpPr>
              <a:spLocks noChangeArrowheads="1"/>
            </p:cNvSpPr>
            <p:nvPr/>
          </p:nvSpPr>
          <p:spPr bwMode="auto">
            <a:xfrm>
              <a:off x="3201" y="3088"/>
              <a:ext cx="843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desktop computers </a:t>
              </a:r>
            </a:p>
          </p:txBody>
        </p:sp>
        <p:sp>
          <p:nvSpPr>
            <p:cNvPr id="22874" name="Rectangle 349"/>
            <p:cNvSpPr>
              <a:spLocks noChangeArrowheads="1"/>
            </p:cNvSpPr>
            <p:nvPr/>
          </p:nvSpPr>
          <p:spPr bwMode="auto">
            <a:xfrm>
              <a:off x="3379" y="1249"/>
              <a:ext cx="274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>
                  <a:solidFill>
                    <a:srgbClr val="000000"/>
                  </a:solidFill>
                </a:rPr>
                <a:t>Eswitch</a:t>
              </a:r>
            </a:p>
          </p:txBody>
        </p:sp>
        <p:sp>
          <p:nvSpPr>
            <p:cNvPr id="22875" name="Rectangle 350"/>
            <p:cNvSpPr>
              <a:spLocks noChangeArrowheads="1"/>
            </p:cNvSpPr>
            <p:nvPr/>
          </p:nvSpPr>
          <p:spPr bwMode="auto">
            <a:xfrm>
              <a:off x="3671" y="1041"/>
              <a:ext cx="293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b="1">
                  <a:solidFill>
                    <a:srgbClr val="000000"/>
                  </a:solidFill>
                  <a:latin typeface="C Helvetica Condensed" charset="0"/>
                </a:rPr>
                <a:t>138.37.94</a:t>
              </a:r>
            </a:p>
          </p:txBody>
        </p:sp>
        <p:sp>
          <p:nvSpPr>
            <p:cNvPr id="22876" name="Line 351"/>
            <p:cNvSpPr>
              <a:spLocks noChangeShapeType="1"/>
            </p:cNvSpPr>
            <p:nvPr/>
          </p:nvSpPr>
          <p:spPr bwMode="auto">
            <a:xfrm>
              <a:off x="3509" y="2778"/>
              <a:ext cx="203" cy="4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77" name="Freeform 352"/>
            <p:cNvSpPr>
              <a:spLocks noChangeArrowheads="1"/>
            </p:cNvSpPr>
            <p:nvPr/>
          </p:nvSpPr>
          <p:spPr bwMode="auto">
            <a:xfrm>
              <a:off x="3272" y="2947"/>
              <a:ext cx="34" cy="34"/>
            </a:xfrm>
            <a:custGeom>
              <a:avLst/>
              <a:gdLst>
                <a:gd name="T0" fmla="*/ 34 w 34"/>
                <a:gd name="T1" fmla="*/ 0 h 34"/>
                <a:gd name="T2" fmla="*/ 0 w 34"/>
                <a:gd name="T3" fmla="*/ 12 h 34"/>
                <a:gd name="T4" fmla="*/ 0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34" y="0"/>
                  </a:moveTo>
                  <a:lnTo>
                    <a:pt x="0" y="12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8" name="AutoShape 353"/>
            <p:cNvSpPr>
              <a:spLocks noChangeArrowheads="1"/>
            </p:cNvSpPr>
            <p:nvPr/>
          </p:nvSpPr>
          <p:spPr bwMode="auto">
            <a:xfrm>
              <a:off x="3294" y="2891"/>
              <a:ext cx="68" cy="56"/>
            </a:xfrm>
            <a:prstGeom prst="roundRect">
              <a:avLst>
                <a:gd name="adj" fmla="val 446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9" name="AutoShape 354"/>
            <p:cNvSpPr>
              <a:spLocks noChangeArrowheads="1"/>
            </p:cNvSpPr>
            <p:nvPr/>
          </p:nvSpPr>
          <p:spPr bwMode="auto">
            <a:xfrm>
              <a:off x="3283" y="2880"/>
              <a:ext cx="90" cy="79"/>
            </a:xfrm>
            <a:prstGeom prst="roundRect">
              <a:avLst>
                <a:gd name="adj" fmla="val 3164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0" name="Rectangle 355"/>
            <p:cNvSpPr>
              <a:spLocks noChangeArrowheads="1"/>
            </p:cNvSpPr>
            <p:nvPr/>
          </p:nvSpPr>
          <p:spPr bwMode="auto">
            <a:xfrm>
              <a:off x="3306" y="2913"/>
              <a:ext cx="45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1" name="Rectangle 356"/>
            <p:cNvSpPr>
              <a:spLocks noChangeArrowheads="1"/>
            </p:cNvSpPr>
            <p:nvPr/>
          </p:nvSpPr>
          <p:spPr bwMode="auto">
            <a:xfrm>
              <a:off x="3306" y="2913"/>
              <a:ext cx="56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2" name="Freeform 357"/>
            <p:cNvSpPr>
              <a:spLocks noChangeArrowheads="1"/>
            </p:cNvSpPr>
            <p:nvPr/>
          </p:nvSpPr>
          <p:spPr bwMode="auto">
            <a:xfrm>
              <a:off x="3261" y="2981"/>
              <a:ext cx="22" cy="11"/>
            </a:xfrm>
            <a:custGeom>
              <a:avLst/>
              <a:gdLst>
                <a:gd name="T0" fmla="*/ 11 w 22"/>
                <a:gd name="T1" fmla="*/ 0 h 11"/>
                <a:gd name="T2" fmla="*/ 11 w 22"/>
                <a:gd name="T3" fmla="*/ 0 h 11"/>
                <a:gd name="T4" fmla="*/ 0 w 22"/>
                <a:gd name="T5" fmla="*/ 0 h 11"/>
                <a:gd name="T6" fmla="*/ 0 w 22"/>
                <a:gd name="T7" fmla="*/ 11 h 11"/>
                <a:gd name="T8" fmla="*/ 11 w 22"/>
                <a:gd name="T9" fmla="*/ 11 h 11"/>
                <a:gd name="T10" fmla="*/ 11 w 22"/>
                <a:gd name="T11" fmla="*/ 11 h 11"/>
                <a:gd name="T12" fmla="*/ 22 w 22"/>
                <a:gd name="T13" fmla="*/ 11 h 11"/>
                <a:gd name="T14" fmla="*/ 22 w 22"/>
                <a:gd name="T15" fmla="*/ 0 h 11"/>
                <a:gd name="T16" fmla="*/ 22 w 22"/>
                <a:gd name="T17" fmla="*/ 0 h 11"/>
                <a:gd name="T18" fmla="*/ 11 w 2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11"/>
                <a:gd name="T32" fmla="*/ 22 w 2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883" name="Picture 35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306" y="2913"/>
              <a:ext cx="45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884" name="Line 359"/>
            <p:cNvSpPr>
              <a:spLocks noChangeShapeType="1"/>
            </p:cNvSpPr>
            <p:nvPr/>
          </p:nvSpPr>
          <p:spPr bwMode="auto">
            <a:xfrm>
              <a:off x="3272" y="2981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85" name="Line 360"/>
            <p:cNvSpPr>
              <a:spLocks noChangeShapeType="1"/>
            </p:cNvSpPr>
            <p:nvPr/>
          </p:nvSpPr>
          <p:spPr bwMode="auto">
            <a:xfrm>
              <a:off x="3272" y="2981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86" name="Line 361"/>
            <p:cNvSpPr>
              <a:spLocks noChangeShapeType="1"/>
            </p:cNvSpPr>
            <p:nvPr/>
          </p:nvSpPr>
          <p:spPr bwMode="auto">
            <a:xfrm>
              <a:off x="3272" y="2981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87" name="Rectangle 362"/>
            <p:cNvSpPr>
              <a:spLocks noChangeArrowheads="1"/>
            </p:cNvSpPr>
            <p:nvPr/>
          </p:nvSpPr>
          <p:spPr bwMode="auto">
            <a:xfrm>
              <a:off x="3294" y="2936"/>
              <a:ext cx="68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8" name="Freeform 363"/>
            <p:cNvSpPr>
              <a:spLocks noChangeArrowheads="1"/>
            </p:cNvSpPr>
            <p:nvPr/>
          </p:nvSpPr>
          <p:spPr bwMode="auto">
            <a:xfrm>
              <a:off x="3283" y="2959"/>
              <a:ext cx="90" cy="11"/>
            </a:xfrm>
            <a:custGeom>
              <a:avLst/>
              <a:gdLst>
                <a:gd name="T0" fmla="*/ 79 w 90"/>
                <a:gd name="T1" fmla="*/ 0 h 11"/>
                <a:gd name="T2" fmla="*/ 90 w 90"/>
                <a:gd name="T3" fmla="*/ 11 h 11"/>
                <a:gd name="T4" fmla="*/ 0 w 90"/>
                <a:gd name="T5" fmla="*/ 11 h 11"/>
                <a:gd name="T6" fmla="*/ 11 w 90"/>
                <a:gd name="T7" fmla="*/ 0 h 11"/>
                <a:gd name="T8" fmla="*/ 79 w 90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1"/>
                <a:gd name="T17" fmla="*/ 90 w 90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1">
                  <a:moveTo>
                    <a:pt x="79" y="0"/>
                  </a:moveTo>
                  <a:lnTo>
                    <a:pt x="90" y="11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9" name="Freeform 364"/>
            <p:cNvSpPr>
              <a:spLocks noChangeArrowheads="1"/>
            </p:cNvSpPr>
            <p:nvPr/>
          </p:nvSpPr>
          <p:spPr bwMode="auto">
            <a:xfrm>
              <a:off x="3306" y="2959"/>
              <a:ext cx="56" cy="1"/>
            </a:xfrm>
            <a:custGeom>
              <a:avLst/>
              <a:gdLst>
                <a:gd name="T0" fmla="*/ 56 w 56"/>
                <a:gd name="T1" fmla="*/ 0 h 1"/>
                <a:gd name="T2" fmla="*/ 45 w 56"/>
                <a:gd name="T3" fmla="*/ 0 h 1"/>
                <a:gd name="T4" fmla="*/ 0 w 56"/>
                <a:gd name="T5" fmla="*/ 0 h 1"/>
                <a:gd name="T6" fmla="*/ 0 60000 65536"/>
                <a:gd name="T7" fmla="*/ 0 60000 65536"/>
                <a:gd name="T8" fmla="*/ 0 60000 65536"/>
                <a:gd name="T9" fmla="*/ 0 w 56"/>
                <a:gd name="T10" fmla="*/ 0 h 1"/>
                <a:gd name="T11" fmla="*/ 56 w 5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">
                  <a:moveTo>
                    <a:pt x="56" y="0"/>
                  </a:moveTo>
                  <a:lnTo>
                    <a:pt x="45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0" name="Line 365"/>
            <p:cNvSpPr>
              <a:spLocks noChangeShapeType="1"/>
            </p:cNvSpPr>
            <p:nvPr/>
          </p:nvSpPr>
          <p:spPr bwMode="auto">
            <a:xfrm flipH="1">
              <a:off x="3315" y="2959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1" name="Line 366"/>
            <p:cNvSpPr>
              <a:spLocks noChangeShapeType="1"/>
            </p:cNvSpPr>
            <p:nvPr/>
          </p:nvSpPr>
          <p:spPr bwMode="auto">
            <a:xfrm flipH="1">
              <a:off x="3304" y="2959"/>
              <a:ext cx="3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2" name="Line 367"/>
            <p:cNvSpPr>
              <a:spLocks noChangeShapeType="1"/>
            </p:cNvSpPr>
            <p:nvPr/>
          </p:nvSpPr>
          <p:spPr bwMode="auto">
            <a:xfrm flipH="1">
              <a:off x="3292" y="2959"/>
              <a:ext cx="2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3" name="Line 368"/>
            <p:cNvSpPr>
              <a:spLocks noChangeShapeType="1"/>
            </p:cNvSpPr>
            <p:nvPr/>
          </p:nvSpPr>
          <p:spPr bwMode="auto">
            <a:xfrm flipH="1">
              <a:off x="3292" y="2959"/>
              <a:ext cx="1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94" name="Rectangle 369"/>
            <p:cNvSpPr>
              <a:spLocks noChangeArrowheads="1"/>
            </p:cNvSpPr>
            <p:nvPr/>
          </p:nvSpPr>
          <p:spPr bwMode="auto">
            <a:xfrm>
              <a:off x="3317" y="2902"/>
              <a:ext cx="11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5" name="Rectangle 370"/>
            <p:cNvSpPr>
              <a:spLocks noChangeArrowheads="1"/>
            </p:cNvSpPr>
            <p:nvPr/>
          </p:nvSpPr>
          <p:spPr bwMode="auto">
            <a:xfrm>
              <a:off x="3317" y="2902"/>
              <a:ext cx="22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6" name="Freeform 371"/>
            <p:cNvSpPr>
              <a:spLocks noChangeArrowheads="1"/>
            </p:cNvSpPr>
            <p:nvPr/>
          </p:nvSpPr>
          <p:spPr bwMode="auto">
            <a:xfrm>
              <a:off x="3565" y="2981"/>
              <a:ext cx="23" cy="34"/>
            </a:xfrm>
            <a:custGeom>
              <a:avLst/>
              <a:gdLst>
                <a:gd name="T0" fmla="*/ 23 w 23"/>
                <a:gd name="T1" fmla="*/ 0 h 34"/>
                <a:gd name="T2" fmla="*/ 0 w 23"/>
                <a:gd name="T3" fmla="*/ 11 h 34"/>
                <a:gd name="T4" fmla="*/ 0 w 23"/>
                <a:gd name="T5" fmla="*/ 34 h 34"/>
                <a:gd name="T6" fmla="*/ 0 60000 65536"/>
                <a:gd name="T7" fmla="*/ 0 60000 65536"/>
                <a:gd name="T8" fmla="*/ 0 60000 65536"/>
                <a:gd name="T9" fmla="*/ 0 w 23"/>
                <a:gd name="T10" fmla="*/ 0 h 34"/>
                <a:gd name="T11" fmla="*/ 23 w 23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" h="34">
                  <a:moveTo>
                    <a:pt x="23" y="0"/>
                  </a:moveTo>
                  <a:lnTo>
                    <a:pt x="0" y="11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7" name="AutoShape 372"/>
            <p:cNvSpPr>
              <a:spLocks noChangeArrowheads="1"/>
            </p:cNvSpPr>
            <p:nvPr/>
          </p:nvSpPr>
          <p:spPr bwMode="auto">
            <a:xfrm>
              <a:off x="3576" y="2925"/>
              <a:ext cx="79" cy="56"/>
            </a:xfrm>
            <a:prstGeom prst="roundRect">
              <a:avLst>
                <a:gd name="adj" fmla="val 446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8" name="AutoShape 373"/>
            <p:cNvSpPr>
              <a:spLocks noChangeArrowheads="1"/>
            </p:cNvSpPr>
            <p:nvPr/>
          </p:nvSpPr>
          <p:spPr bwMode="auto">
            <a:xfrm>
              <a:off x="3565" y="2913"/>
              <a:ext cx="102" cy="79"/>
            </a:xfrm>
            <a:prstGeom prst="roundRect">
              <a:avLst>
                <a:gd name="adj" fmla="val 3164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9" name="Rectangle 374"/>
            <p:cNvSpPr>
              <a:spLocks noChangeArrowheads="1"/>
            </p:cNvSpPr>
            <p:nvPr/>
          </p:nvSpPr>
          <p:spPr bwMode="auto">
            <a:xfrm>
              <a:off x="3588" y="2947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0" name="Rectangle 375"/>
            <p:cNvSpPr>
              <a:spLocks noChangeArrowheads="1"/>
            </p:cNvSpPr>
            <p:nvPr/>
          </p:nvSpPr>
          <p:spPr bwMode="auto">
            <a:xfrm>
              <a:off x="3588" y="2947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1" name="Freeform 376"/>
            <p:cNvSpPr>
              <a:spLocks noChangeArrowheads="1"/>
            </p:cNvSpPr>
            <p:nvPr/>
          </p:nvSpPr>
          <p:spPr bwMode="auto">
            <a:xfrm>
              <a:off x="3554" y="3015"/>
              <a:ext cx="11" cy="11"/>
            </a:xfrm>
            <a:custGeom>
              <a:avLst/>
              <a:gdLst>
                <a:gd name="T0" fmla="*/ 11 w 11"/>
                <a:gd name="T1" fmla="*/ 0 h 11"/>
                <a:gd name="T2" fmla="*/ 0 w 11"/>
                <a:gd name="T3" fmla="*/ 0 h 11"/>
                <a:gd name="T4" fmla="*/ 0 w 11"/>
                <a:gd name="T5" fmla="*/ 0 h 11"/>
                <a:gd name="T6" fmla="*/ 0 w 11"/>
                <a:gd name="T7" fmla="*/ 11 h 11"/>
                <a:gd name="T8" fmla="*/ 0 w 11"/>
                <a:gd name="T9" fmla="*/ 11 h 11"/>
                <a:gd name="T10" fmla="*/ 11 w 11"/>
                <a:gd name="T11" fmla="*/ 11 h 11"/>
                <a:gd name="T12" fmla="*/ 11 w 11"/>
                <a:gd name="T13" fmla="*/ 11 h 11"/>
                <a:gd name="T14" fmla="*/ 11 w 11"/>
                <a:gd name="T15" fmla="*/ 0 h 11"/>
                <a:gd name="T16" fmla="*/ 11 w 11"/>
                <a:gd name="T17" fmla="*/ 0 h 11"/>
                <a:gd name="T18" fmla="*/ 11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11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902" name="Picture 377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588" y="2947"/>
              <a:ext cx="45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903" name="Line 378"/>
            <p:cNvSpPr>
              <a:spLocks noChangeShapeType="1"/>
            </p:cNvSpPr>
            <p:nvPr/>
          </p:nvSpPr>
          <p:spPr bwMode="auto">
            <a:xfrm>
              <a:off x="3565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4" name="Line 379"/>
            <p:cNvSpPr>
              <a:spLocks noChangeShapeType="1"/>
            </p:cNvSpPr>
            <p:nvPr/>
          </p:nvSpPr>
          <p:spPr bwMode="auto">
            <a:xfrm>
              <a:off x="3565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5" name="Line 380"/>
            <p:cNvSpPr>
              <a:spLocks noChangeShapeType="1"/>
            </p:cNvSpPr>
            <p:nvPr/>
          </p:nvSpPr>
          <p:spPr bwMode="auto">
            <a:xfrm>
              <a:off x="3554" y="3015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6" name="Rectangle 381"/>
            <p:cNvSpPr>
              <a:spLocks noChangeArrowheads="1"/>
            </p:cNvSpPr>
            <p:nvPr/>
          </p:nvSpPr>
          <p:spPr bwMode="auto">
            <a:xfrm>
              <a:off x="3588" y="2970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7" name="Rectangle 382"/>
            <p:cNvSpPr>
              <a:spLocks noChangeArrowheads="1"/>
            </p:cNvSpPr>
            <p:nvPr/>
          </p:nvSpPr>
          <p:spPr bwMode="auto">
            <a:xfrm>
              <a:off x="3576" y="2992"/>
              <a:ext cx="79" cy="12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8" name="Line 383"/>
            <p:cNvSpPr>
              <a:spLocks noChangeShapeType="1"/>
            </p:cNvSpPr>
            <p:nvPr/>
          </p:nvSpPr>
          <p:spPr bwMode="auto">
            <a:xfrm flipH="1">
              <a:off x="3631" y="2992"/>
              <a:ext cx="2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09" name="Line 384"/>
            <p:cNvSpPr>
              <a:spLocks noChangeShapeType="1"/>
            </p:cNvSpPr>
            <p:nvPr/>
          </p:nvSpPr>
          <p:spPr bwMode="auto">
            <a:xfrm flipH="1">
              <a:off x="3586" y="2992"/>
              <a:ext cx="60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10" name="Line 385"/>
            <p:cNvSpPr>
              <a:spLocks noChangeShapeType="1"/>
            </p:cNvSpPr>
            <p:nvPr/>
          </p:nvSpPr>
          <p:spPr bwMode="auto">
            <a:xfrm flipH="1">
              <a:off x="3608" y="2992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11" name="Freeform 386"/>
            <p:cNvSpPr>
              <a:spLocks noChangeArrowheads="1"/>
            </p:cNvSpPr>
            <p:nvPr/>
          </p:nvSpPr>
          <p:spPr bwMode="auto">
            <a:xfrm>
              <a:off x="3576" y="2992"/>
              <a:ext cx="57" cy="1"/>
            </a:xfrm>
            <a:custGeom>
              <a:avLst/>
              <a:gdLst>
                <a:gd name="T0" fmla="*/ 57 w 57"/>
                <a:gd name="T1" fmla="*/ 0 h 1"/>
                <a:gd name="T2" fmla="*/ 23 w 57"/>
                <a:gd name="T3" fmla="*/ 0 h 1"/>
                <a:gd name="T4" fmla="*/ 12 w 57"/>
                <a:gd name="T5" fmla="*/ 0 h 1"/>
                <a:gd name="T6" fmla="*/ 0 w 57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1"/>
                <a:gd name="T14" fmla="*/ 57 w 57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1">
                  <a:moveTo>
                    <a:pt x="57" y="0"/>
                  </a:moveTo>
                  <a:lnTo>
                    <a:pt x="23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2" name="Rectangle 387"/>
            <p:cNvSpPr>
              <a:spLocks noChangeArrowheads="1"/>
            </p:cNvSpPr>
            <p:nvPr/>
          </p:nvSpPr>
          <p:spPr bwMode="auto">
            <a:xfrm>
              <a:off x="3599" y="2936"/>
              <a:ext cx="22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3" name="Rectangle 388"/>
            <p:cNvSpPr>
              <a:spLocks noChangeArrowheads="1"/>
            </p:cNvSpPr>
            <p:nvPr/>
          </p:nvSpPr>
          <p:spPr bwMode="auto">
            <a:xfrm>
              <a:off x="3599" y="2936"/>
              <a:ext cx="34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4" name="Freeform 389"/>
            <p:cNvSpPr>
              <a:spLocks noChangeArrowheads="1"/>
            </p:cNvSpPr>
            <p:nvPr/>
          </p:nvSpPr>
          <p:spPr bwMode="auto">
            <a:xfrm>
              <a:off x="3227" y="2812"/>
              <a:ext cx="34" cy="34"/>
            </a:xfrm>
            <a:custGeom>
              <a:avLst/>
              <a:gdLst>
                <a:gd name="T0" fmla="*/ 34 w 34"/>
                <a:gd name="T1" fmla="*/ 0 h 34"/>
                <a:gd name="T2" fmla="*/ 0 w 34"/>
                <a:gd name="T3" fmla="*/ 11 h 34"/>
                <a:gd name="T4" fmla="*/ 0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34" y="0"/>
                  </a:moveTo>
                  <a:lnTo>
                    <a:pt x="0" y="11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5" name="AutoShape 390"/>
            <p:cNvSpPr>
              <a:spLocks noChangeArrowheads="1"/>
            </p:cNvSpPr>
            <p:nvPr/>
          </p:nvSpPr>
          <p:spPr bwMode="auto">
            <a:xfrm>
              <a:off x="3249" y="2767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6" name="AutoShape 391"/>
            <p:cNvSpPr>
              <a:spLocks noChangeArrowheads="1"/>
            </p:cNvSpPr>
            <p:nvPr/>
          </p:nvSpPr>
          <p:spPr bwMode="auto">
            <a:xfrm>
              <a:off x="3238" y="2756"/>
              <a:ext cx="90" cy="67"/>
            </a:xfrm>
            <a:prstGeom prst="roundRect">
              <a:avLst>
                <a:gd name="adj" fmla="val 37315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7" name="Rectangle 392"/>
            <p:cNvSpPr>
              <a:spLocks noChangeArrowheads="1"/>
            </p:cNvSpPr>
            <p:nvPr/>
          </p:nvSpPr>
          <p:spPr bwMode="auto">
            <a:xfrm>
              <a:off x="3261" y="2778"/>
              <a:ext cx="56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8" name="Rectangle 393"/>
            <p:cNvSpPr>
              <a:spLocks noChangeArrowheads="1"/>
            </p:cNvSpPr>
            <p:nvPr/>
          </p:nvSpPr>
          <p:spPr bwMode="auto">
            <a:xfrm>
              <a:off x="3261" y="2778"/>
              <a:ext cx="67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9" name="Freeform 394"/>
            <p:cNvSpPr>
              <a:spLocks noChangeArrowheads="1"/>
            </p:cNvSpPr>
            <p:nvPr/>
          </p:nvSpPr>
          <p:spPr bwMode="auto">
            <a:xfrm>
              <a:off x="3227" y="2846"/>
              <a:ext cx="11" cy="22"/>
            </a:xfrm>
            <a:custGeom>
              <a:avLst/>
              <a:gdLst>
                <a:gd name="T0" fmla="*/ 0 w 11"/>
                <a:gd name="T1" fmla="*/ 0 h 22"/>
                <a:gd name="T2" fmla="*/ 0 w 11"/>
                <a:gd name="T3" fmla="*/ 0 h 22"/>
                <a:gd name="T4" fmla="*/ 0 w 11"/>
                <a:gd name="T5" fmla="*/ 0 h 22"/>
                <a:gd name="T6" fmla="*/ 0 w 11"/>
                <a:gd name="T7" fmla="*/ 11 h 22"/>
                <a:gd name="T8" fmla="*/ 0 w 11"/>
                <a:gd name="T9" fmla="*/ 22 h 22"/>
                <a:gd name="T10" fmla="*/ 0 w 11"/>
                <a:gd name="T11" fmla="*/ 22 h 22"/>
                <a:gd name="T12" fmla="*/ 11 w 11"/>
                <a:gd name="T13" fmla="*/ 11 h 22"/>
                <a:gd name="T14" fmla="*/ 11 w 11"/>
                <a:gd name="T15" fmla="*/ 0 h 22"/>
                <a:gd name="T16" fmla="*/ 11 w 11"/>
                <a:gd name="T17" fmla="*/ 0 h 22"/>
                <a:gd name="T18" fmla="*/ 0 w 11"/>
                <a:gd name="T19" fmla="*/ 0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22"/>
                <a:gd name="T32" fmla="*/ 11 w 11"/>
                <a:gd name="T33" fmla="*/ 22 h 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22">
                  <a:moveTo>
                    <a:pt x="0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920" name="Picture 39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261" y="2778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921" name="Line 396"/>
            <p:cNvSpPr>
              <a:spLocks noChangeShapeType="1"/>
            </p:cNvSpPr>
            <p:nvPr/>
          </p:nvSpPr>
          <p:spPr bwMode="auto">
            <a:xfrm>
              <a:off x="3238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2" name="Line 397"/>
            <p:cNvSpPr>
              <a:spLocks noChangeShapeType="1"/>
            </p:cNvSpPr>
            <p:nvPr/>
          </p:nvSpPr>
          <p:spPr bwMode="auto">
            <a:xfrm>
              <a:off x="3227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3" name="Line 398"/>
            <p:cNvSpPr>
              <a:spLocks noChangeShapeType="1"/>
            </p:cNvSpPr>
            <p:nvPr/>
          </p:nvSpPr>
          <p:spPr bwMode="auto">
            <a:xfrm>
              <a:off x="3227" y="2846"/>
              <a:ext cx="1" cy="1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4" name="Rectangle 399"/>
            <p:cNvSpPr>
              <a:spLocks noChangeArrowheads="1"/>
            </p:cNvSpPr>
            <p:nvPr/>
          </p:nvSpPr>
          <p:spPr bwMode="auto">
            <a:xfrm>
              <a:off x="3261" y="2812"/>
              <a:ext cx="56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5" name="Freeform 400"/>
            <p:cNvSpPr>
              <a:spLocks noChangeArrowheads="1"/>
            </p:cNvSpPr>
            <p:nvPr/>
          </p:nvSpPr>
          <p:spPr bwMode="auto">
            <a:xfrm>
              <a:off x="3238" y="2823"/>
              <a:ext cx="90" cy="11"/>
            </a:xfrm>
            <a:custGeom>
              <a:avLst/>
              <a:gdLst>
                <a:gd name="T0" fmla="*/ 79 w 90"/>
                <a:gd name="T1" fmla="*/ 0 h 11"/>
                <a:gd name="T2" fmla="*/ 90 w 90"/>
                <a:gd name="T3" fmla="*/ 11 h 11"/>
                <a:gd name="T4" fmla="*/ 0 w 90"/>
                <a:gd name="T5" fmla="*/ 11 h 11"/>
                <a:gd name="T6" fmla="*/ 11 w 90"/>
                <a:gd name="T7" fmla="*/ 0 h 11"/>
                <a:gd name="T8" fmla="*/ 79 w 90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1"/>
                <a:gd name="T17" fmla="*/ 90 w 90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1">
                  <a:moveTo>
                    <a:pt x="79" y="0"/>
                  </a:moveTo>
                  <a:lnTo>
                    <a:pt x="90" y="11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6" name="Line 401"/>
            <p:cNvSpPr>
              <a:spLocks noChangeShapeType="1"/>
            </p:cNvSpPr>
            <p:nvPr/>
          </p:nvSpPr>
          <p:spPr bwMode="auto">
            <a:xfrm flipH="1">
              <a:off x="3304" y="2834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7" name="Line 402"/>
            <p:cNvSpPr>
              <a:spLocks noChangeShapeType="1"/>
            </p:cNvSpPr>
            <p:nvPr/>
          </p:nvSpPr>
          <p:spPr bwMode="auto">
            <a:xfrm flipH="1">
              <a:off x="3259" y="2823"/>
              <a:ext cx="60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8" name="Line 403"/>
            <p:cNvSpPr>
              <a:spLocks noChangeShapeType="1"/>
            </p:cNvSpPr>
            <p:nvPr/>
          </p:nvSpPr>
          <p:spPr bwMode="auto">
            <a:xfrm flipH="1">
              <a:off x="3270" y="2823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29" name="Freeform 404"/>
            <p:cNvSpPr>
              <a:spLocks noChangeArrowheads="1"/>
            </p:cNvSpPr>
            <p:nvPr/>
          </p:nvSpPr>
          <p:spPr bwMode="auto">
            <a:xfrm>
              <a:off x="3249" y="2823"/>
              <a:ext cx="45" cy="1"/>
            </a:xfrm>
            <a:custGeom>
              <a:avLst/>
              <a:gdLst>
                <a:gd name="T0" fmla="*/ 45 w 45"/>
                <a:gd name="T1" fmla="*/ 0 h 1"/>
                <a:gd name="T2" fmla="*/ 23 w 45"/>
                <a:gd name="T3" fmla="*/ 0 h 1"/>
                <a:gd name="T4" fmla="*/ 0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45" y="0"/>
                  </a:move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0" name="Line 405"/>
            <p:cNvSpPr>
              <a:spLocks noChangeShapeType="1"/>
            </p:cNvSpPr>
            <p:nvPr/>
          </p:nvSpPr>
          <p:spPr bwMode="auto">
            <a:xfrm flipH="1">
              <a:off x="3247" y="2823"/>
              <a:ext cx="1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1" name="Rectangle 406"/>
            <p:cNvSpPr>
              <a:spLocks noChangeArrowheads="1"/>
            </p:cNvSpPr>
            <p:nvPr/>
          </p:nvSpPr>
          <p:spPr bwMode="auto">
            <a:xfrm>
              <a:off x="3272" y="2767"/>
              <a:ext cx="11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2" name="Rectangle 407"/>
            <p:cNvSpPr>
              <a:spLocks noChangeArrowheads="1"/>
            </p:cNvSpPr>
            <p:nvPr/>
          </p:nvSpPr>
          <p:spPr bwMode="auto">
            <a:xfrm>
              <a:off x="3272" y="2767"/>
              <a:ext cx="22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3" name="Line 408"/>
            <p:cNvSpPr>
              <a:spLocks noChangeShapeType="1"/>
            </p:cNvSpPr>
            <p:nvPr/>
          </p:nvSpPr>
          <p:spPr bwMode="auto">
            <a:xfrm>
              <a:off x="3509" y="2801"/>
              <a:ext cx="101" cy="124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4" name="Line 409"/>
            <p:cNvSpPr>
              <a:spLocks noChangeShapeType="1"/>
            </p:cNvSpPr>
            <p:nvPr/>
          </p:nvSpPr>
          <p:spPr bwMode="auto">
            <a:xfrm>
              <a:off x="3475" y="2812"/>
              <a:ext cx="1" cy="169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5" name="Line 410"/>
            <p:cNvSpPr>
              <a:spLocks noChangeShapeType="1"/>
            </p:cNvSpPr>
            <p:nvPr/>
          </p:nvSpPr>
          <p:spPr bwMode="auto">
            <a:xfrm flipH="1">
              <a:off x="3371" y="2789"/>
              <a:ext cx="106" cy="10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6" name="Line 411"/>
            <p:cNvSpPr>
              <a:spLocks noChangeShapeType="1"/>
            </p:cNvSpPr>
            <p:nvPr/>
          </p:nvSpPr>
          <p:spPr bwMode="auto">
            <a:xfrm flipH="1">
              <a:off x="3304" y="2778"/>
              <a:ext cx="150" cy="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37" name="Oval 412"/>
            <p:cNvSpPr>
              <a:spLocks noChangeArrowheads="1"/>
            </p:cNvSpPr>
            <p:nvPr/>
          </p:nvSpPr>
          <p:spPr bwMode="auto">
            <a:xfrm>
              <a:off x="3441" y="2744"/>
              <a:ext cx="79" cy="68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8" name="Freeform 413"/>
            <p:cNvSpPr>
              <a:spLocks noChangeArrowheads="1"/>
            </p:cNvSpPr>
            <p:nvPr/>
          </p:nvSpPr>
          <p:spPr bwMode="auto">
            <a:xfrm>
              <a:off x="3407" y="3026"/>
              <a:ext cx="34" cy="45"/>
            </a:xfrm>
            <a:custGeom>
              <a:avLst/>
              <a:gdLst>
                <a:gd name="T0" fmla="*/ 34 w 34"/>
                <a:gd name="T1" fmla="*/ 0 h 45"/>
                <a:gd name="T2" fmla="*/ 0 w 34"/>
                <a:gd name="T3" fmla="*/ 11 h 45"/>
                <a:gd name="T4" fmla="*/ 0 w 34"/>
                <a:gd name="T5" fmla="*/ 45 h 45"/>
                <a:gd name="T6" fmla="*/ 0 60000 65536"/>
                <a:gd name="T7" fmla="*/ 0 60000 65536"/>
                <a:gd name="T8" fmla="*/ 0 60000 65536"/>
                <a:gd name="T9" fmla="*/ 0 w 34"/>
                <a:gd name="T10" fmla="*/ 0 h 45"/>
                <a:gd name="T11" fmla="*/ 34 w 34"/>
                <a:gd name="T12" fmla="*/ 45 h 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45">
                  <a:moveTo>
                    <a:pt x="34" y="0"/>
                  </a:moveTo>
                  <a:lnTo>
                    <a:pt x="0" y="11"/>
                  </a:lnTo>
                  <a:lnTo>
                    <a:pt x="0" y="45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9" name="AutoShape 414"/>
            <p:cNvSpPr>
              <a:spLocks noChangeArrowheads="1"/>
            </p:cNvSpPr>
            <p:nvPr/>
          </p:nvSpPr>
          <p:spPr bwMode="auto">
            <a:xfrm>
              <a:off x="3430" y="2981"/>
              <a:ext cx="67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0" name="AutoShape 415"/>
            <p:cNvSpPr>
              <a:spLocks noChangeArrowheads="1"/>
            </p:cNvSpPr>
            <p:nvPr/>
          </p:nvSpPr>
          <p:spPr bwMode="auto">
            <a:xfrm>
              <a:off x="3418" y="2970"/>
              <a:ext cx="91" cy="67"/>
            </a:xfrm>
            <a:prstGeom prst="roundRect">
              <a:avLst>
                <a:gd name="adj" fmla="val 37315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1" name="Rectangle 416"/>
            <p:cNvSpPr>
              <a:spLocks noChangeArrowheads="1"/>
            </p:cNvSpPr>
            <p:nvPr/>
          </p:nvSpPr>
          <p:spPr bwMode="auto">
            <a:xfrm>
              <a:off x="3441" y="2992"/>
              <a:ext cx="45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2" name="Rectangle 417"/>
            <p:cNvSpPr>
              <a:spLocks noChangeArrowheads="1"/>
            </p:cNvSpPr>
            <p:nvPr/>
          </p:nvSpPr>
          <p:spPr bwMode="auto">
            <a:xfrm>
              <a:off x="3441" y="2992"/>
              <a:ext cx="56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3" name="Freeform 418"/>
            <p:cNvSpPr>
              <a:spLocks noChangeArrowheads="1"/>
            </p:cNvSpPr>
            <p:nvPr/>
          </p:nvSpPr>
          <p:spPr bwMode="auto">
            <a:xfrm>
              <a:off x="3396" y="3060"/>
              <a:ext cx="22" cy="23"/>
            </a:xfrm>
            <a:custGeom>
              <a:avLst/>
              <a:gdLst>
                <a:gd name="T0" fmla="*/ 11 w 22"/>
                <a:gd name="T1" fmla="*/ 0 h 23"/>
                <a:gd name="T2" fmla="*/ 11 w 22"/>
                <a:gd name="T3" fmla="*/ 0 h 23"/>
                <a:gd name="T4" fmla="*/ 0 w 22"/>
                <a:gd name="T5" fmla="*/ 11 h 23"/>
                <a:gd name="T6" fmla="*/ 0 w 22"/>
                <a:gd name="T7" fmla="*/ 11 h 23"/>
                <a:gd name="T8" fmla="*/ 11 w 22"/>
                <a:gd name="T9" fmla="*/ 23 h 23"/>
                <a:gd name="T10" fmla="*/ 11 w 22"/>
                <a:gd name="T11" fmla="*/ 23 h 23"/>
                <a:gd name="T12" fmla="*/ 22 w 22"/>
                <a:gd name="T13" fmla="*/ 11 h 23"/>
                <a:gd name="T14" fmla="*/ 22 w 22"/>
                <a:gd name="T15" fmla="*/ 11 h 23"/>
                <a:gd name="T16" fmla="*/ 22 w 22"/>
                <a:gd name="T17" fmla="*/ 0 h 23"/>
                <a:gd name="T18" fmla="*/ 11 w 22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23"/>
                <a:gd name="T32" fmla="*/ 22 w 22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23">
                  <a:moveTo>
                    <a:pt x="11" y="0"/>
                  </a:moveTo>
                  <a:lnTo>
                    <a:pt x="11" y="0"/>
                  </a:lnTo>
                  <a:lnTo>
                    <a:pt x="0" y="11"/>
                  </a:lnTo>
                  <a:lnTo>
                    <a:pt x="11" y="23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944" name="Picture 419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441" y="2992"/>
              <a:ext cx="45" cy="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945" name="Rectangle 420"/>
            <p:cNvSpPr>
              <a:spLocks noChangeArrowheads="1"/>
            </p:cNvSpPr>
            <p:nvPr/>
          </p:nvSpPr>
          <p:spPr bwMode="auto">
            <a:xfrm>
              <a:off x="3407" y="3071"/>
              <a:ext cx="1" cy="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6" name="Rectangle 421"/>
            <p:cNvSpPr>
              <a:spLocks noChangeArrowheads="1"/>
            </p:cNvSpPr>
            <p:nvPr/>
          </p:nvSpPr>
          <p:spPr bwMode="auto">
            <a:xfrm>
              <a:off x="3430" y="3026"/>
              <a:ext cx="67" cy="11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7" name="Freeform 422"/>
            <p:cNvSpPr>
              <a:spLocks noChangeArrowheads="1"/>
            </p:cNvSpPr>
            <p:nvPr/>
          </p:nvSpPr>
          <p:spPr bwMode="auto">
            <a:xfrm>
              <a:off x="3418" y="3037"/>
              <a:ext cx="91" cy="12"/>
            </a:xfrm>
            <a:custGeom>
              <a:avLst/>
              <a:gdLst>
                <a:gd name="T0" fmla="*/ 79 w 91"/>
                <a:gd name="T1" fmla="*/ 0 h 12"/>
                <a:gd name="T2" fmla="*/ 91 w 91"/>
                <a:gd name="T3" fmla="*/ 12 h 12"/>
                <a:gd name="T4" fmla="*/ 0 w 91"/>
                <a:gd name="T5" fmla="*/ 12 h 12"/>
                <a:gd name="T6" fmla="*/ 12 w 91"/>
                <a:gd name="T7" fmla="*/ 0 h 12"/>
                <a:gd name="T8" fmla="*/ 79 w 91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2"/>
                <a:gd name="T17" fmla="*/ 91 w 91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2">
                  <a:moveTo>
                    <a:pt x="79" y="0"/>
                  </a:moveTo>
                  <a:lnTo>
                    <a:pt x="91" y="12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8" name="Line 423"/>
            <p:cNvSpPr>
              <a:spLocks noChangeShapeType="1"/>
            </p:cNvSpPr>
            <p:nvPr/>
          </p:nvSpPr>
          <p:spPr bwMode="auto">
            <a:xfrm flipH="1">
              <a:off x="3484" y="3049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49" name="Line 424"/>
            <p:cNvSpPr>
              <a:spLocks noChangeShapeType="1"/>
            </p:cNvSpPr>
            <p:nvPr/>
          </p:nvSpPr>
          <p:spPr bwMode="auto">
            <a:xfrm flipH="1">
              <a:off x="3439" y="3037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0" name="Line 425"/>
            <p:cNvSpPr>
              <a:spLocks noChangeShapeType="1"/>
            </p:cNvSpPr>
            <p:nvPr/>
          </p:nvSpPr>
          <p:spPr bwMode="auto">
            <a:xfrm flipH="1">
              <a:off x="3450" y="3037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1" name="Line 426"/>
            <p:cNvSpPr>
              <a:spLocks noChangeShapeType="1"/>
            </p:cNvSpPr>
            <p:nvPr/>
          </p:nvSpPr>
          <p:spPr bwMode="auto">
            <a:xfrm flipH="1">
              <a:off x="3439" y="3049"/>
              <a:ext cx="38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2" name="Line 427"/>
            <p:cNvSpPr>
              <a:spLocks noChangeShapeType="1"/>
            </p:cNvSpPr>
            <p:nvPr/>
          </p:nvSpPr>
          <p:spPr bwMode="auto">
            <a:xfrm flipH="1">
              <a:off x="3428" y="3037"/>
              <a:ext cx="2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3" name="Line 428"/>
            <p:cNvSpPr>
              <a:spLocks noChangeShapeType="1"/>
            </p:cNvSpPr>
            <p:nvPr/>
          </p:nvSpPr>
          <p:spPr bwMode="auto">
            <a:xfrm flipH="1">
              <a:off x="3428" y="3049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54" name="Rectangle 429"/>
            <p:cNvSpPr>
              <a:spLocks noChangeArrowheads="1"/>
            </p:cNvSpPr>
            <p:nvPr/>
          </p:nvSpPr>
          <p:spPr bwMode="auto">
            <a:xfrm>
              <a:off x="3452" y="2981"/>
              <a:ext cx="12" cy="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5" name="Rectangle 430"/>
            <p:cNvSpPr>
              <a:spLocks noChangeArrowheads="1"/>
            </p:cNvSpPr>
            <p:nvPr/>
          </p:nvSpPr>
          <p:spPr bwMode="auto">
            <a:xfrm>
              <a:off x="3452" y="2981"/>
              <a:ext cx="23" cy="34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6" name="Freeform 431"/>
            <p:cNvSpPr>
              <a:spLocks noChangeArrowheads="1"/>
            </p:cNvSpPr>
            <p:nvPr/>
          </p:nvSpPr>
          <p:spPr bwMode="auto">
            <a:xfrm>
              <a:off x="3678" y="2846"/>
              <a:ext cx="34" cy="34"/>
            </a:xfrm>
            <a:custGeom>
              <a:avLst/>
              <a:gdLst>
                <a:gd name="T0" fmla="*/ 34 w 34"/>
                <a:gd name="T1" fmla="*/ 0 h 34"/>
                <a:gd name="T2" fmla="*/ 0 w 34"/>
                <a:gd name="T3" fmla="*/ 0 h 34"/>
                <a:gd name="T4" fmla="*/ 0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34" y="0"/>
                  </a:moveTo>
                  <a:lnTo>
                    <a:pt x="0" y="0"/>
                  </a:lnTo>
                  <a:lnTo>
                    <a:pt x="0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7" name="AutoShape 432"/>
            <p:cNvSpPr>
              <a:spLocks noChangeArrowheads="1"/>
            </p:cNvSpPr>
            <p:nvPr/>
          </p:nvSpPr>
          <p:spPr bwMode="auto">
            <a:xfrm>
              <a:off x="3700" y="2789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8" name="AutoShape 433"/>
            <p:cNvSpPr>
              <a:spLocks noChangeArrowheads="1"/>
            </p:cNvSpPr>
            <p:nvPr/>
          </p:nvSpPr>
          <p:spPr bwMode="auto">
            <a:xfrm>
              <a:off x="3689" y="2778"/>
              <a:ext cx="90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9" name="Rectangle 434"/>
            <p:cNvSpPr>
              <a:spLocks noChangeArrowheads="1"/>
            </p:cNvSpPr>
            <p:nvPr/>
          </p:nvSpPr>
          <p:spPr bwMode="auto">
            <a:xfrm>
              <a:off x="3712" y="2801"/>
              <a:ext cx="45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0" name="Rectangle 435"/>
            <p:cNvSpPr>
              <a:spLocks noChangeArrowheads="1"/>
            </p:cNvSpPr>
            <p:nvPr/>
          </p:nvSpPr>
          <p:spPr bwMode="auto">
            <a:xfrm>
              <a:off x="3712" y="2801"/>
              <a:ext cx="56" cy="3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1" name="Freeform 436"/>
            <p:cNvSpPr>
              <a:spLocks noChangeArrowheads="1"/>
            </p:cNvSpPr>
            <p:nvPr/>
          </p:nvSpPr>
          <p:spPr bwMode="auto">
            <a:xfrm>
              <a:off x="3667" y="2880"/>
              <a:ext cx="22" cy="11"/>
            </a:xfrm>
            <a:custGeom>
              <a:avLst/>
              <a:gdLst>
                <a:gd name="T0" fmla="*/ 11 w 22"/>
                <a:gd name="T1" fmla="*/ 0 h 11"/>
                <a:gd name="T2" fmla="*/ 11 w 22"/>
                <a:gd name="T3" fmla="*/ 0 h 11"/>
                <a:gd name="T4" fmla="*/ 0 w 22"/>
                <a:gd name="T5" fmla="*/ 0 h 11"/>
                <a:gd name="T6" fmla="*/ 0 w 22"/>
                <a:gd name="T7" fmla="*/ 11 h 11"/>
                <a:gd name="T8" fmla="*/ 11 w 22"/>
                <a:gd name="T9" fmla="*/ 11 h 11"/>
                <a:gd name="T10" fmla="*/ 11 w 22"/>
                <a:gd name="T11" fmla="*/ 11 h 11"/>
                <a:gd name="T12" fmla="*/ 22 w 22"/>
                <a:gd name="T13" fmla="*/ 11 h 11"/>
                <a:gd name="T14" fmla="*/ 22 w 22"/>
                <a:gd name="T15" fmla="*/ 0 h 11"/>
                <a:gd name="T16" fmla="*/ 22 w 22"/>
                <a:gd name="T17" fmla="*/ 0 h 11"/>
                <a:gd name="T18" fmla="*/ 11 w 22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"/>
                <a:gd name="T31" fmla="*/ 0 h 11"/>
                <a:gd name="T32" fmla="*/ 22 w 22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" h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1"/>
                  </a:lnTo>
                  <a:lnTo>
                    <a:pt x="11" y="11"/>
                  </a:lnTo>
                  <a:lnTo>
                    <a:pt x="22" y="11"/>
                  </a:lnTo>
                  <a:lnTo>
                    <a:pt x="22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962" name="Picture 437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712" y="2801"/>
              <a:ext cx="45" cy="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963" name="Rectangle 438"/>
            <p:cNvSpPr>
              <a:spLocks noChangeArrowheads="1"/>
            </p:cNvSpPr>
            <p:nvPr/>
          </p:nvSpPr>
          <p:spPr bwMode="auto">
            <a:xfrm>
              <a:off x="3678" y="2880"/>
              <a:ext cx="1" cy="1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4" name="Rectangle 439"/>
            <p:cNvSpPr>
              <a:spLocks noChangeArrowheads="1"/>
            </p:cNvSpPr>
            <p:nvPr/>
          </p:nvSpPr>
          <p:spPr bwMode="auto">
            <a:xfrm>
              <a:off x="3700" y="2834"/>
              <a:ext cx="68" cy="12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5" name="Freeform 440"/>
            <p:cNvSpPr>
              <a:spLocks noChangeArrowheads="1"/>
            </p:cNvSpPr>
            <p:nvPr/>
          </p:nvSpPr>
          <p:spPr bwMode="auto">
            <a:xfrm>
              <a:off x="3689" y="2846"/>
              <a:ext cx="90" cy="11"/>
            </a:xfrm>
            <a:custGeom>
              <a:avLst/>
              <a:gdLst>
                <a:gd name="T0" fmla="*/ 79 w 90"/>
                <a:gd name="T1" fmla="*/ 0 h 11"/>
                <a:gd name="T2" fmla="*/ 90 w 90"/>
                <a:gd name="T3" fmla="*/ 11 h 11"/>
                <a:gd name="T4" fmla="*/ 0 w 90"/>
                <a:gd name="T5" fmla="*/ 11 h 11"/>
                <a:gd name="T6" fmla="*/ 11 w 90"/>
                <a:gd name="T7" fmla="*/ 0 h 11"/>
                <a:gd name="T8" fmla="*/ 79 w 90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1"/>
                <a:gd name="T17" fmla="*/ 90 w 90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1">
                  <a:moveTo>
                    <a:pt x="79" y="0"/>
                  </a:moveTo>
                  <a:lnTo>
                    <a:pt x="90" y="11"/>
                  </a:lnTo>
                  <a:lnTo>
                    <a:pt x="0" y="11"/>
                  </a:lnTo>
                  <a:lnTo>
                    <a:pt x="11" y="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6" name="Line 441"/>
            <p:cNvSpPr>
              <a:spLocks noChangeShapeType="1"/>
            </p:cNvSpPr>
            <p:nvPr/>
          </p:nvSpPr>
          <p:spPr bwMode="auto">
            <a:xfrm flipH="1">
              <a:off x="3755" y="2857"/>
              <a:ext cx="1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67" name="Line 442"/>
            <p:cNvSpPr>
              <a:spLocks noChangeShapeType="1"/>
            </p:cNvSpPr>
            <p:nvPr/>
          </p:nvSpPr>
          <p:spPr bwMode="auto">
            <a:xfrm flipH="1">
              <a:off x="3710" y="2846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68" name="Line 443"/>
            <p:cNvSpPr>
              <a:spLocks noChangeShapeType="1"/>
            </p:cNvSpPr>
            <p:nvPr/>
          </p:nvSpPr>
          <p:spPr bwMode="auto">
            <a:xfrm flipH="1">
              <a:off x="3721" y="2857"/>
              <a:ext cx="4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69" name="Line 444"/>
            <p:cNvSpPr>
              <a:spLocks noChangeShapeType="1"/>
            </p:cNvSpPr>
            <p:nvPr/>
          </p:nvSpPr>
          <p:spPr bwMode="auto">
            <a:xfrm flipH="1">
              <a:off x="3710" y="2857"/>
              <a:ext cx="3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70" name="Line 445"/>
            <p:cNvSpPr>
              <a:spLocks noChangeShapeType="1"/>
            </p:cNvSpPr>
            <p:nvPr/>
          </p:nvSpPr>
          <p:spPr bwMode="auto">
            <a:xfrm flipH="1">
              <a:off x="3698" y="2857"/>
              <a:ext cx="27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71" name="Line 446"/>
            <p:cNvSpPr>
              <a:spLocks noChangeShapeType="1"/>
            </p:cNvSpPr>
            <p:nvPr/>
          </p:nvSpPr>
          <p:spPr bwMode="auto">
            <a:xfrm flipH="1">
              <a:off x="3698" y="2857"/>
              <a:ext cx="1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72" name="Rectangle 447"/>
            <p:cNvSpPr>
              <a:spLocks noChangeArrowheads="1"/>
            </p:cNvSpPr>
            <p:nvPr/>
          </p:nvSpPr>
          <p:spPr bwMode="auto">
            <a:xfrm>
              <a:off x="3723" y="2801"/>
              <a:ext cx="11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73" name="Rectangle 448"/>
            <p:cNvSpPr>
              <a:spLocks noChangeArrowheads="1"/>
            </p:cNvSpPr>
            <p:nvPr/>
          </p:nvSpPr>
          <p:spPr bwMode="auto">
            <a:xfrm>
              <a:off x="3723" y="2801"/>
              <a:ext cx="22" cy="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74" name="Rectangle 449"/>
            <p:cNvSpPr>
              <a:spLocks noChangeArrowheads="1"/>
            </p:cNvSpPr>
            <p:nvPr/>
          </p:nvSpPr>
          <p:spPr bwMode="auto">
            <a:xfrm>
              <a:off x="2256" y="2686"/>
              <a:ext cx="162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hub</a:t>
              </a:r>
            </a:p>
          </p:txBody>
        </p:sp>
        <p:sp>
          <p:nvSpPr>
            <p:cNvPr id="22975" name="Rectangle 450"/>
            <p:cNvSpPr>
              <a:spLocks noChangeArrowheads="1"/>
            </p:cNvSpPr>
            <p:nvPr/>
          </p:nvSpPr>
          <p:spPr bwMode="auto">
            <a:xfrm>
              <a:off x="1893" y="2654"/>
              <a:ext cx="162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hub</a:t>
              </a:r>
            </a:p>
          </p:txBody>
        </p:sp>
        <p:sp>
          <p:nvSpPr>
            <p:cNvPr id="22976" name="Rectangle 451"/>
            <p:cNvSpPr>
              <a:spLocks noChangeArrowheads="1"/>
            </p:cNvSpPr>
            <p:nvPr/>
          </p:nvSpPr>
          <p:spPr bwMode="auto">
            <a:xfrm>
              <a:off x="3572" y="942"/>
              <a:ext cx="527" cy="1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100" b="1">
                  <a:solidFill>
                    <a:srgbClr val="000000"/>
                  </a:solidFill>
                  <a:latin typeface="C Helvetica Condensed" charset="0"/>
                </a:rPr>
                <a:t>Student subnet</a:t>
              </a:r>
            </a:p>
          </p:txBody>
        </p:sp>
        <p:sp>
          <p:nvSpPr>
            <p:cNvPr id="22977" name="Rectangle 452"/>
            <p:cNvSpPr>
              <a:spLocks noChangeArrowheads="1"/>
            </p:cNvSpPr>
            <p:nvPr/>
          </p:nvSpPr>
          <p:spPr bwMode="auto">
            <a:xfrm>
              <a:off x="1825" y="942"/>
              <a:ext cx="418" cy="1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100" b="1">
                  <a:solidFill>
                    <a:srgbClr val="000000"/>
                  </a:solidFill>
                  <a:latin typeface="C Helvetica Condensed" charset="0"/>
                </a:rPr>
                <a:t>Staff subnet</a:t>
              </a:r>
            </a:p>
          </p:txBody>
        </p:sp>
        <p:sp>
          <p:nvSpPr>
            <p:cNvPr id="22978" name="Rectangle 453"/>
            <p:cNvSpPr>
              <a:spLocks noChangeArrowheads="1"/>
            </p:cNvSpPr>
            <p:nvPr/>
          </p:nvSpPr>
          <p:spPr bwMode="auto">
            <a:xfrm>
              <a:off x="4422" y="1673"/>
              <a:ext cx="113" cy="22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79" name="Rectangle 454"/>
            <p:cNvSpPr>
              <a:spLocks noChangeArrowheads="1"/>
            </p:cNvSpPr>
            <p:nvPr/>
          </p:nvSpPr>
          <p:spPr bwMode="auto">
            <a:xfrm>
              <a:off x="4422" y="1673"/>
              <a:ext cx="124" cy="34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0" name="Freeform 455"/>
            <p:cNvSpPr>
              <a:spLocks noChangeArrowheads="1"/>
            </p:cNvSpPr>
            <p:nvPr/>
          </p:nvSpPr>
          <p:spPr bwMode="auto">
            <a:xfrm>
              <a:off x="1625" y="2846"/>
              <a:ext cx="34" cy="34"/>
            </a:xfrm>
            <a:custGeom>
              <a:avLst/>
              <a:gdLst>
                <a:gd name="T0" fmla="*/ 0 w 34"/>
                <a:gd name="T1" fmla="*/ 0 h 34"/>
                <a:gd name="T2" fmla="*/ 34 w 34"/>
                <a:gd name="T3" fmla="*/ 0 h 34"/>
                <a:gd name="T4" fmla="*/ 34 w 34"/>
                <a:gd name="T5" fmla="*/ 34 h 34"/>
                <a:gd name="T6" fmla="*/ 0 60000 65536"/>
                <a:gd name="T7" fmla="*/ 0 60000 65536"/>
                <a:gd name="T8" fmla="*/ 0 60000 65536"/>
                <a:gd name="T9" fmla="*/ 0 w 34"/>
                <a:gd name="T10" fmla="*/ 0 h 34"/>
                <a:gd name="T11" fmla="*/ 34 w 34"/>
                <a:gd name="T12" fmla="*/ 34 h 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" h="34">
                  <a:moveTo>
                    <a:pt x="0" y="0"/>
                  </a:moveTo>
                  <a:lnTo>
                    <a:pt x="34" y="0"/>
                  </a:lnTo>
                  <a:lnTo>
                    <a:pt x="34" y="3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1" name="AutoShape 456"/>
            <p:cNvSpPr>
              <a:spLocks noChangeArrowheads="1"/>
            </p:cNvSpPr>
            <p:nvPr/>
          </p:nvSpPr>
          <p:spPr bwMode="auto">
            <a:xfrm>
              <a:off x="1569" y="2789"/>
              <a:ext cx="68" cy="45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2" name="AutoShape 457"/>
            <p:cNvSpPr>
              <a:spLocks noChangeArrowheads="1"/>
            </p:cNvSpPr>
            <p:nvPr/>
          </p:nvSpPr>
          <p:spPr bwMode="auto">
            <a:xfrm>
              <a:off x="1558" y="2778"/>
              <a:ext cx="90" cy="68"/>
            </a:xfrm>
            <a:prstGeom prst="roundRect">
              <a:avLst>
                <a:gd name="adj" fmla="val 36764"/>
              </a:avLst>
            </a:prstGeom>
            <a:noFill/>
            <a:ln w="44280">
              <a:solidFill>
                <a:srgbClr val="B3B3B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3" name="Rectangle 458"/>
            <p:cNvSpPr>
              <a:spLocks noChangeArrowheads="1"/>
            </p:cNvSpPr>
            <p:nvPr/>
          </p:nvSpPr>
          <p:spPr bwMode="auto">
            <a:xfrm>
              <a:off x="1569" y="2801"/>
              <a:ext cx="56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4" name="Rectangle 459"/>
            <p:cNvSpPr>
              <a:spLocks noChangeArrowheads="1"/>
            </p:cNvSpPr>
            <p:nvPr/>
          </p:nvSpPr>
          <p:spPr bwMode="auto">
            <a:xfrm>
              <a:off x="1569" y="2801"/>
              <a:ext cx="68" cy="33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5" name="Freeform 460"/>
            <p:cNvSpPr>
              <a:spLocks noChangeArrowheads="1"/>
            </p:cNvSpPr>
            <p:nvPr/>
          </p:nvSpPr>
          <p:spPr bwMode="auto">
            <a:xfrm>
              <a:off x="1648" y="2880"/>
              <a:ext cx="11" cy="11"/>
            </a:xfrm>
            <a:custGeom>
              <a:avLst/>
              <a:gdLst>
                <a:gd name="T0" fmla="*/ 11 w 11"/>
                <a:gd name="T1" fmla="*/ 0 h 11"/>
                <a:gd name="T2" fmla="*/ 11 w 11"/>
                <a:gd name="T3" fmla="*/ 0 h 11"/>
                <a:gd name="T4" fmla="*/ 11 w 11"/>
                <a:gd name="T5" fmla="*/ 0 h 11"/>
                <a:gd name="T6" fmla="*/ 11 w 11"/>
                <a:gd name="T7" fmla="*/ 11 h 11"/>
                <a:gd name="T8" fmla="*/ 11 w 11"/>
                <a:gd name="T9" fmla="*/ 11 h 11"/>
                <a:gd name="T10" fmla="*/ 11 w 11"/>
                <a:gd name="T11" fmla="*/ 11 h 11"/>
                <a:gd name="T12" fmla="*/ 0 w 11"/>
                <a:gd name="T13" fmla="*/ 11 h 11"/>
                <a:gd name="T14" fmla="*/ 0 w 11"/>
                <a:gd name="T15" fmla="*/ 0 h 11"/>
                <a:gd name="T16" fmla="*/ 0 w 11"/>
                <a:gd name="T17" fmla="*/ 0 h 11"/>
                <a:gd name="T18" fmla="*/ 11 w 11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1"/>
                <a:gd name="T32" fmla="*/ 11 w 11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1">
                  <a:moveTo>
                    <a:pt x="11" y="0"/>
                  </a:moveTo>
                  <a:lnTo>
                    <a:pt x="11" y="0"/>
                  </a:lnTo>
                  <a:lnTo>
                    <a:pt x="11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B3B3B3"/>
            </a:solidFill>
            <a:ln w="25560">
              <a:solidFill>
                <a:srgbClr val="B3B3B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2986" name="Picture 46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80" y="2801"/>
              <a:ext cx="45" cy="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2987" name="Line 462"/>
            <p:cNvSpPr>
              <a:spLocks noChangeShapeType="1"/>
            </p:cNvSpPr>
            <p:nvPr/>
          </p:nvSpPr>
          <p:spPr bwMode="auto">
            <a:xfrm>
              <a:off x="1648" y="2880"/>
              <a:ext cx="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88" name="Freeform 463"/>
            <p:cNvSpPr>
              <a:spLocks noChangeArrowheads="1"/>
            </p:cNvSpPr>
            <p:nvPr/>
          </p:nvSpPr>
          <p:spPr bwMode="auto">
            <a:xfrm>
              <a:off x="1659" y="288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89" name="Rectangle 464"/>
            <p:cNvSpPr>
              <a:spLocks noChangeArrowheads="1"/>
            </p:cNvSpPr>
            <p:nvPr/>
          </p:nvSpPr>
          <p:spPr bwMode="auto">
            <a:xfrm>
              <a:off x="1569" y="2834"/>
              <a:ext cx="56" cy="12"/>
            </a:xfrm>
            <a:prstGeom prst="rect">
              <a:avLst/>
            </a:prstGeom>
            <a:solidFill>
              <a:srgbClr val="D9AA73"/>
            </a:solidFill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90" name="Freeform 465"/>
            <p:cNvSpPr>
              <a:spLocks noChangeArrowheads="1"/>
            </p:cNvSpPr>
            <p:nvPr/>
          </p:nvSpPr>
          <p:spPr bwMode="auto">
            <a:xfrm>
              <a:off x="1558" y="2846"/>
              <a:ext cx="90" cy="11"/>
            </a:xfrm>
            <a:custGeom>
              <a:avLst/>
              <a:gdLst>
                <a:gd name="T0" fmla="*/ 11 w 90"/>
                <a:gd name="T1" fmla="*/ 0 h 11"/>
                <a:gd name="T2" fmla="*/ 0 w 90"/>
                <a:gd name="T3" fmla="*/ 11 h 11"/>
                <a:gd name="T4" fmla="*/ 90 w 90"/>
                <a:gd name="T5" fmla="*/ 11 h 11"/>
                <a:gd name="T6" fmla="*/ 79 w 90"/>
                <a:gd name="T7" fmla="*/ 0 h 11"/>
                <a:gd name="T8" fmla="*/ 11 w 90"/>
                <a:gd name="T9" fmla="*/ 0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11"/>
                <a:gd name="T17" fmla="*/ 90 w 90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11">
                  <a:moveTo>
                    <a:pt x="11" y="0"/>
                  </a:moveTo>
                  <a:lnTo>
                    <a:pt x="0" y="11"/>
                  </a:lnTo>
                  <a:lnTo>
                    <a:pt x="90" y="11"/>
                  </a:lnTo>
                  <a:lnTo>
                    <a:pt x="79" y="0"/>
                  </a:lnTo>
                  <a:lnTo>
                    <a:pt x="11" y="0"/>
                  </a:lnTo>
                  <a:close/>
                </a:path>
              </a:pathLst>
            </a:custGeom>
            <a:noFill/>
            <a:ln w="25560">
              <a:solidFill>
                <a:srgbClr val="D9AA7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91" name="Line 466"/>
            <p:cNvSpPr>
              <a:spLocks noChangeShapeType="1"/>
            </p:cNvSpPr>
            <p:nvPr/>
          </p:nvSpPr>
          <p:spPr bwMode="auto">
            <a:xfrm>
              <a:off x="1569" y="2857"/>
              <a:ext cx="1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2" name="Line 467"/>
            <p:cNvSpPr>
              <a:spLocks noChangeShapeType="1"/>
            </p:cNvSpPr>
            <p:nvPr/>
          </p:nvSpPr>
          <p:spPr bwMode="auto">
            <a:xfrm>
              <a:off x="1569" y="2846"/>
              <a:ext cx="56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3" name="Line 468"/>
            <p:cNvSpPr>
              <a:spLocks noChangeShapeType="1"/>
            </p:cNvSpPr>
            <p:nvPr/>
          </p:nvSpPr>
          <p:spPr bwMode="auto">
            <a:xfrm>
              <a:off x="1569" y="2857"/>
              <a:ext cx="45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4" name="Freeform 469"/>
            <p:cNvSpPr>
              <a:spLocks noChangeArrowheads="1"/>
            </p:cNvSpPr>
            <p:nvPr/>
          </p:nvSpPr>
          <p:spPr bwMode="auto">
            <a:xfrm>
              <a:off x="1592" y="2857"/>
              <a:ext cx="45" cy="1"/>
            </a:xfrm>
            <a:custGeom>
              <a:avLst/>
              <a:gdLst>
                <a:gd name="T0" fmla="*/ 0 w 45"/>
                <a:gd name="T1" fmla="*/ 0 h 1"/>
                <a:gd name="T2" fmla="*/ 22 w 45"/>
                <a:gd name="T3" fmla="*/ 0 h 1"/>
                <a:gd name="T4" fmla="*/ 45 w 45"/>
                <a:gd name="T5" fmla="*/ 0 h 1"/>
                <a:gd name="T6" fmla="*/ 0 60000 65536"/>
                <a:gd name="T7" fmla="*/ 0 60000 65536"/>
                <a:gd name="T8" fmla="*/ 0 60000 65536"/>
                <a:gd name="T9" fmla="*/ 0 w 45"/>
                <a:gd name="T10" fmla="*/ 0 h 1"/>
                <a:gd name="T11" fmla="*/ 45 w 45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5" h="1">
                  <a:moveTo>
                    <a:pt x="0" y="0"/>
                  </a:moveTo>
                  <a:lnTo>
                    <a:pt x="22" y="0"/>
                  </a:lnTo>
                  <a:lnTo>
                    <a:pt x="45" y="0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95" name="Line 470"/>
            <p:cNvSpPr>
              <a:spLocks noChangeShapeType="1"/>
            </p:cNvSpPr>
            <p:nvPr/>
          </p:nvSpPr>
          <p:spPr bwMode="auto">
            <a:xfrm>
              <a:off x="1625" y="2857"/>
              <a:ext cx="12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6" name="Rectangle 471"/>
            <p:cNvSpPr>
              <a:spLocks noChangeArrowheads="1"/>
            </p:cNvSpPr>
            <p:nvPr/>
          </p:nvSpPr>
          <p:spPr bwMode="auto">
            <a:xfrm>
              <a:off x="1603" y="2801"/>
              <a:ext cx="11" cy="1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97" name="Rectangle 472"/>
            <p:cNvSpPr>
              <a:spLocks noChangeArrowheads="1"/>
            </p:cNvSpPr>
            <p:nvPr/>
          </p:nvSpPr>
          <p:spPr bwMode="auto">
            <a:xfrm>
              <a:off x="1603" y="2801"/>
              <a:ext cx="22" cy="22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98" name="Line 473"/>
            <p:cNvSpPr>
              <a:spLocks noChangeShapeType="1"/>
            </p:cNvSpPr>
            <p:nvPr/>
          </p:nvSpPr>
          <p:spPr bwMode="auto">
            <a:xfrm flipH="1">
              <a:off x="4364" y="1853"/>
              <a:ext cx="7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99" name="Rectangle 474"/>
            <p:cNvSpPr>
              <a:spLocks noChangeArrowheads="1"/>
            </p:cNvSpPr>
            <p:nvPr/>
          </p:nvSpPr>
          <p:spPr bwMode="auto">
            <a:xfrm>
              <a:off x="4445" y="1786"/>
              <a:ext cx="67" cy="79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0" name="Rectangle 475"/>
            <p:cNvSpPr>
              <a:spLocks noChangeArrowheads="1"/>
            </p:cNvSpPr>
            <p:nvPr/>
          </p:nvSpPr>
          <p:spPr bwMode="auto">
            <a:xfrm>
              <a:off x="4422" y="1831"/>
              <a:ext cx="113" cy="34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1" name="Rectangle 476"/>
            <p:cNvSpPr>
              <a:spLocks noChangeArrowheads="1"/>
            </p:cNvSpPr>
            <p:nvPr/>
          </p:nvSpPr>
          <p:spPr bwMode="auto">
            <a:xfrm>
              <a:off x="4422" y="1831"/>
              <a:ext cx="124" cy="45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2" name="Line 477"/>
            <p:cNvSpPr>
              <a:spLocks noChangeShapeType="1"/>
            </p:cNvSpPr>
            <p:nvPr/>
          </p:nvSpPr>
          <p:spPr bwMode="auto">
            <a:xfrm flipH="1">
              <a:off x="4364" y="2045"/>
              <a:ext cx="7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03" name="Rectangle 478"/>
            <p:cNvSpPr>
              <a:spLocks noChangeArrowheads="1"/>
            </p:cNvSpPr>
            <p:nvPr/>
          </p:nvSpPr>
          <p:spPr bwMode="auto">
            <a:xfrm>
              <a:off x="4445" y="1966"/>
              <a:ext cx="67" cy="79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4" name="Rectangle 479"/>
            <p:cNvSpPr>
              <a:spLocks noChangeArrowheads="1"/>
            </p:cNvSpPr>
            <p:nvPr/>
          </p:nvSpPr>
          <p:spPr bwMode="auto">
            <a:xfrm>
              <a:off x="4422" y="2022"/>
              <a:ext cx="113" cy="34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5" name="Rectangle 480"/>
            <p:cNvSpPr>
              <a:spLocks noChangeArrowheads="1"/>
            </p:cNvSpPr>
            <p:nvPr/>
          </p:nvSpPr>
          <p:spPr bwMode="auto">
            <a:xfrm>
              <a:off x="4422" y="2022"/>
              <a:ext cx="124" cy="46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6" name="Line 481"/>
            <p:cNvSpPr>
              <a:spLocks noChangeShapeType="1"/>
            </p:cNvSpPr>
            <p:nvPr/>
          </p:nvSpPr>
          <p:spPr bwMode="auto">
            <a:xfrm flipH="1">
              <a:off x="4364" y="2203"/>
              <a:ext cx="71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07" name="Rectangle 482"/>
            <p:cNvSpPr>
              <a:spLocks noChangeArrowheads="1"/>
            </p:cNvSpPr>
            <p:nvPr/>
          </p:nvSpPr>
          <p:spPr bwMode="auto">
            <a:xfrm>
              <a:off x="4445" y="2135"/>
              <a:ext cx="67" cy="68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8" name="Rectangle 483"/>
            <p:cNvSpPr>
              <a:spLocks noChangeArrowheads="1"/>
            </p:cNvSpPr>
            <p:nvPr/>
          </p:nvSpPr>
          <p:spPr bwMode="auto">
            <a:xfrm>
              <a:off x="4422" y="2180"/>
              <a:ext cx="113" cy="34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09" name="Rectangle 484"/>
            <p:cNvSpPr>
              <a:spLocks noChangeArrowheads="1"/>
            </p:cNvSpPr>
            <p:nvPr/>
          </p:nvSpPr>
          <p:spPr bwMode="auto">
            <a:xfrm>
              <a:off x="4422" y="2180"/>
              <a:ext cx="124" cy="45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0" name="Freeform 485"/>
            <p:cNvSpPr>
              <a:spLocks noChangeArrowheads="1"/>
            </p:cNvSpPr>
            <p:nvPr/>
          </p:nvSpPr>
          <p:spPr bwMode="auto">
            <a:xfrm>
              <a:off x="3497" y="1368"/>
              <a:ext cx="632" cy="1139"/>
            </a:xfrm>
            <a:custGeom>
              <a:avLst/>
              <a:gdLst>
                <a:gd name="T0" fmla="*/ 0 w 632"/>
                <a:gd name="T1" fmla="*/ 0 h 1139"/>
                <a:gd name="T2" fmla="*/ 0 w 632"/>
                <a:gd name="T3" fmla="*/ 1139 h 1139"/>
                <a:gd name="T4" fmla="*/ 632 w 632"/>
                <a:gd name="T5" fmla="*/ 1139 h 1139"/>
                <a:gd name="T6" fmla="*/ 0 60000 65536"/>
                <a:gd name="T7" fmla="*/ 0 60000 65536"/>
                <a:gd name="T8" fmla="*/ 0 60000 65536"/>
                <a:gd name="T9" fmla="*/ 0 w 632"/>
                <a:gd name="T10" fmla="*/ 0 h 1139"/>
                <a:gd name="T11" fmla="*/ 632 w 632"/>
                <a:gd name="T12" fmla="*/ 1139 h 113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2" h="1139">
                  <a:moveTo>
                    <a:pt x="0" y="0"/>
                  </a:moveTo>
                  <a:lnTo>
                    <a:pt x="0" y="1139"/>
                  </a:lnTo>
                  <a:lnTo>
                    <a:pt x="632" y="1139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1" name="Freeform 486"/>
            <p:cNvSpPr>
              <a:spLocks noChangeArrowheads="1"/>
            </p:cNvSpPr>
            <p:nvPr/>
          </p:nvSpPr>
          <p:spPr bwMode="auto">
            <a:xfrm>
              <a:off x="3554" y="1357"/>
              <a:ext cx="552" cy="778"/>
            </a:xfrm>
            <a:custGeom>
              <a:avLst/>
              <a:gdLst>
                <a:gd name="T0" fmla="*/ 0 w 552"/>
                <a:gd name="T1" fmla="*/ 0 h 778"/>
                <a:gd name="T2" fmla="*/ 0 w 552"/>
                <a:gd name="T3" fmla="*/ 778 h 778"/>
                <a:gd name="T4" fmla="*/ 552 w 552"/>
                <a:gd name="T5" fmla="*/ 778 h 778"/>
                <a:gd name="T6" fmla="*/ 0 60000 65536"/>
                <a:gd name="T7" fmla="*/ 0 60000 65536"/>
                <a:gd name="T8" fmla="*/ 0 60000 65536"/>
                <a:gd name="T9" fmla="*/ 0 w 552"/>
                <a:gd name="T10" fmla="*/ 0 h 778"/>
                <a:gd name="T11" fmla="*/ 552 w 552"/>
                <a:gd name="T12" fmla="*/ 778 h 7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2" h="778">
                  <a:moveTo>
                    <a:pt x="0" y="0"/>
                  </a:moveTo>
                  <a:lnTo>
                    <a:pt x="0" y="778"/>
                  </a:lnTo>
                  <a:lnTo>
                    <a:pt x="552" y="778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2" name="Freeform 487"/>
            <p:cNvSpPr>
              <a:spLocks noChangeArrowheads="1"/>
            </p:cNvSpPr>
            <p:nvPr/>
          </p:nvSpPr>
          <p:spPr bwMode="auto">
            <a:xfrm>
              <a:off x="3599" y="1368"/>
              <a:ext cx="519" cy="384"/>
            </a:xfrm>
            <a:custGeom>
              <a:avLst/>
              <a:gdLst>
                <a:gd name="T0" fmla="*/ 0 w 519"/>
                <a:gd name="T1" fmla="*/ 0 h 384"/>
                <a:gd name="T2" fmla="*/ 0 w 519"/>
                <a:gd name="T3" fmla="*/ 384 h 384"/>
                <a:gd name="T4" fmla="*/ 519 w 519"/>
                <a:gd name="T5" fmla="*/ 384 h 384"/>
                <a:gd name="T6" fmla="*/ 0 60000 65536"/>
                <a:gd name="T7" fmla="*/ 0 60000 65536"/>
                <a:gd name="T8" fmla="*/ 0 60000 65536"/>
                <a:gd name="T9" fmla="*/ 0 w 519"/>
                <a:gd name="T10" fmla="*/ 0 h 384"/>
                <a:gd name="T11" fmla="*/ 519 w 519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9" h="384">
                  <a:moveTo>
                    <a:pt x="0" y="0"/>
                  </a:moveTo>
                  <a:lnTo>
                    <a:pt x="0" y="384"/>
                  </a:lnTo>
                  <a:lnTo>
                    <a:pt x="519" y="384"/>
                  </a:lnTo>
                </a:path>
              </a:pathLst>
            </a:custGeom>
            <a:noFill/>
            <a:ln w="255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3" name="Rectangle 488"/>
            <p:cNvSpPr>
              <a:spLocks noChangeArrowheads="1"/>
            </p:cNvSpPr>
            <p:nvPr/>
          </p:nvSpPr>
          <p:spPr bwMode="auto">
            <a:xfrm>
              <a:off x="4106" y="1673"/>
              <a:ext cx="68" cy="169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4" name="Rectangle 489"/>
            <p:cNvSpPr>
              <a:spLocks noChangeArrowheads="1"/>
            </p:cNvSpPr>
            <p:nvPr/>
          </p:nvSpPr>
          <p:spPr bwMode="auto">
            <a:xfrm>
              <a:off x="4106" y="1673"/>
              <a:ext cx="79" cy="180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5" name="Rectangle 490"/>
            <p:cNvSpPr>
              <a:spLocks noChangeArrowheads="1"/>
            </p:cNvSpPr>
            <p:nvPr/>
          </p:nvSpPr>
          <p:spPr bwMode="auto">
            <a:xfrm>
              <a:off x="4106" y="2428"/>
              <a:ext cx="68" cy="158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6" name="Rectangle 491"/>
            <p:cNvSpPr>
              <a:spLocks noChangeArrowheads="1"/>
            </p:cNvSpPr>
            <p:nvPr/>
          </p:nvSpPr>
          <p:spPr bwMode="auto">
            <a:xfrm>
              <a:off x="4106" y="2428"/>
              <a:ext cx="79" cy="170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7" name="Rectangle 492"/>
            <p:cNvSpPr>
              <a:spLocks noChangeArrowheads="1"/>
            </p:cNvSpPr>
            <p:nvPr/>
          </p:nvSpPr>
          <p:spPr bwMode="auto">
            <a:xfrm>
              <a:off x="4106" y="2056"/>
              <a:ext cx="68" cy="158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8" name="Rectangle 493"/>
            <p:cNvSpPr>
              <a:spLocks noChangeArrowheads="1"/>
            </p:cNvSpPr>
            <p:nvPr/>
          </p:nvSpPr>
          <p:spPr bwMode="auto">
            <a:xfrm>
              <a:off x="4106" y="2056"/>
              <a:ext cx="79" cy="169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19" name="Rectangle 494"/>
            <p:cNvSpPr>
              <a:spLocks noChangeArrowheads="1"/>
            </p:cNvSpPr>
            <p:nvPr/>
          </p:nvSpPr>
          <p:spPr bwMode="auto">
            <a:xfrm>
              <a:off x="3993" y="1858"/>
              <a:ext cx="220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other</a:t>
              </a:r>
            </a:p>
          </p:txBody>
        </p:sp>
        <p:sp>
          <p:nvSpPr>
            <p:cNvPr id="23020" name="Rectangle 495"/>
            <p:cNvSpPr>
              <a:spLocks noChangeArrowheads="1"/>
            </p:cNvSpPr>
            <p:nvPr/>
          </p:nvSpPr>
          <p:spPr bwMode="auto">
            <a:xfrm>
              <a:off x="3993" y="1937"/>
              <a:ext cx="315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servers</a:t>
              </a:r>
            </a:p>
          </p:txBody>
        </p:sp>
        <p:sp>
          <p:nvSpPr>
            <p:cNvPr id="23021" name="Rectangle 496"/>
            <p:cNvSpPr>
              <a:spLocks noChangeArrowheads="1"/>
            </p:cNvSpPr>
            <p:nvPr/>
          </p:nvSpPr>
          <p:spPr bwMode="auto">
            <a:xfrm>
              <a:off x="3027" y="650"/>
              <a:ext cx="27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router/</a:t>
              </a:r>
            </a:p>
          </p:txBody>
        </p:sp>
        <p:sp>
          <p:nvSpPr>
            <p:cNvPr id="23022" name="Rectangle 497"/>
            <p:cNvSpPr>
              <a:spLocks noChangeArrowheads="1"/>
            </p:cNvSpPr>
            <p:nvPr/>
          </p:nvSpPr>
          <p:spPr bwMode="auto">
            <a:xfrm>
              <a:off x="3007" y="718"/>
              <a:ext cx="29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firewall</a:t>
              </a:r>
            </a:p>
          </p:txBody>
        </p:sp>
        <p:sp>
          <p:nvSpPr>
            <p:cNvPr id="23023" name="Rectangle 498"/>
            <p:cNvSpPr>
              <a:spLocks noChangeArrowheads="1"/>
            </p:cNvSpPr>
            <p:nvPr/>
          </p:nvSpPr>
          <p:spPr bwMode="auto">
            <a:xfrm>
              <a:off x="3072" y="1030"/>
              <a:ext cx="420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138.37.94.251</a:t>
              </a:r>
            </a:p>
          </p:txBody>
        </p:sp>
        <p:sp>
          <p:nvSpPr>
            <p:cNvPr id="23024" name="Rectangle 499"/>
            <p:cNvSpPr>
              <a:spLocks noChangeArrowheads="1"/>
            </p:cNvSpPr>
            <p:nvPr/>
          </p:nvSpPr>
          <p:spPr bwMode="auto">
            <a:xfrm>
              <a:off x="1171" y="1712"/>
              <a:ext cx="4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Zapf Dingbats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  <a:latin typeface="Zapf Dingbats" charset="2"/>
                </a:rPr>
                <a:t></a:t>
              </a:r>
            </a:p>
          </p:txBody>
        </p:sp>
        <p:sp>
          <p:nvSpPr>
            <p:cNvPr id="23025" name="Line 500"/>
            <p:cNvSpPr>
              <a:spLocks noChangeShapeType="1"/>
            </p:cNvSpPr>
            <p:nvPr/>
          </p:nvSpPr>
          <p:spPr bwMode="auto">
            <a:xfrm>
              <a:off x="3531" y="3432"/>
              <a:ext cx="16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26" name="Rectangle 501"/>
            <p:cNvSpPr>
              <a:spLocks noChangeArrowheads="1"/>
            </p:cNvSpPr>
            <p:nvPr/>
          </p:nvSpPr>
          <p:spPr bwMode="auto">
            <a:xfrm>
              <a:off x="3520" y="3522"/>
              <a:ext cx="11" cy="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27" name="Rectangle 502"/>
            <p:cNvSpPr>
              <a:spLocks noChangeArrowheads="1"/>
            </p:cNvSpPr>
            <p:nvPr/>
          </p:nvSpPr>
          <p:spPr bwMode="auto">
            <a:xfrm>
              <a:off x="3700" y="3522"/>
              <a:ext cx="12" cy="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28" name="Rectangle 503"/>
            <p:cNvSpPr>
              <a:spLocks noChangeArrowheads="1"/>
            </p:cNvSpPr>
            <p:nvPr/>
          </p:nvSpPr>
          <p:spPr bwMode="auto">
            <a:xfrm>
              <a:off x="3531" y="3522"/>
              <a:ext cx="169" cy="23"/>
            </a:xfrm>
            <a:prstGeom prst="rect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29" name="Rectangle 504"/>
            <p:cNvSpPr>
              <a:spLocks noChangeArrowheads="1"/>
            </p:cNvSpPr>
            <p:nvPr/>
          </p:nvSpPr>
          <p:spPr bwMode="auto">
            <a:xfrm>
              <a:off x="3874" y="3505"/>
              <a:ext cx="86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1000 Mbps Ethernet</a:t>
              </a:r>
            </a:p>
          </p:txBody>
        </p:sp>
        <p:sp>
          <p:nvSpPr>
            <p:cNvPr id="23030" name="Rectangle 505"/>
            <p:cNvSpPr>
              <a:spLocks noChangeArrowheads="1"/>
            </p:cNvSpPr>
            <p:nvPr/>
          </p:nvSpPr>
          <p:spPr bwMode="auto">
            <a:xfrm>
              <a:off x="3523" y="3606"/>
              <a:ext cx="1069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Eswitch:  Ethernet switch</a:t>
              </a:r>
            </a:p>
          </p:txBody>
        </p:sp>
        <p:sp>
          <p:nvSpPr>
            <p:cNvPr id="23031" name="Rectangle 506"/>
            <p:cNvSpPr>
              <a:spLocks noChangeArrowheads="1"/>
            </p:cNvSpPr>
            <p:nvPr/>
          </p:nvSpPr>
          <p:spPr bwMode="auto">
            <a:xfrm>
              <a:off x="3866" y="3381"/>
              <a:ext cx="816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100 Mbps Ethernet</a:t>
              </a:r>
            </a:p>
          </p:txBody>
        </p:sp>
        <p:sp>
          <p:nvSpPr>
            <p:cNvPr id="23032" name="Rectangle 507"/>
            <p:cNvSpPr>
              <a:spLocks noChangeArrowheads="1"/>
            </p:cNvSpPr>
            <p:nvPr/>
          </p:nvSpPr>
          <p:spPr bwMode="auto">
            <a:xfrm>
              <a:off x="2888" y="3162"/>
              <a:ext cx="170" cy="225"/>
            </a:xfrm>
            <a:prstGeom prst="rect">
              <a:avLst/>
            </a:prstGeom>
            <a:solidFill>
              <a:srgbClr val="D9AA7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33" name="Rectangle 508"/>
            <p:cNvSpPr>
              <a:spLocks noChangeArrowheads="1"/>
            </p:cNvSpPr>
            <p:nvPr/>
          </p:nvSpPr>
          <p:spPr bwMode="auto">
            <a:xfrm>
              <a:off x="2888" y="3162"/>
              <a:ext cx="181" cy="236"/>
            </a:xfrm>
            <a:prstGeom prst="rect">
              <a:avLst/>
            </a:prstGeom>
            <a:noFill/>
            <a:ln w="25560">
              <a:solidFill>
                <a:srgbClr val="D9AA7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34" name="AutoShape 509"/>
            <p:cNvSpPr>
              <a:spLocks noChangeArrowheads="1"/>
            </p:cNvSpPr>
            <p:nvPr/>
          </p:nvSpPr>
          <p:spPr bwMode="auto">
            <a:xfrm>
              <a:off x="1298" y="929"/>
              <a:ext cx="1658" cy="2357"/>
            </a:xfrm>
            <a:prstGeom prst="roundRect">
              <a:avLst>
                <a:gd name="adj" fmla="val 12394"/>
              </a:avLst>
            </a:prstGeom>
            <a:noFill/>
            <a:ln w="442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35" name="AutoShape 510"/>
            <p:cNvSpPr>
              <a:spLocks noChangeArrowheads="1"/>
            </p:cNvSpPr>
            <p:nvPr/>
          </p:nvSpPr>
          <p:spPr bwMode="auto">
            <a:xfrm>
              <a:off x="2979" y="929"/>
              <a:ext cx="1285" cy="2357"/>
            </a:xfrm>
            <a:prstGeom prst="roundRect">
              <a:avLst>
                <a:gd name="adj" fmla="val 15991"/>
              </a:avLst>
            </a:prstGeom>
            <a:noFill/>
            <a:ln w="442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36" name="Rectangle 511"/>
            <p:cNvSpPr>
              <a:spLocks noChangeArrowheads="1"/>
            </p:cNvSpPr>
            <p:nvPr/>
          </p:nvSpPr>
          <p:spPr bwMode="auto">
            <a:xfrm>
              <a:off x="3791" y="1197"/>
              <a:ext cx="444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file server/</a:t>
              </a:r>
            </a:p>
          </p:txBody>
        </p:sp>
        <p:sp>
          <p:nvSpPr>
            <p:cNvPr id="23037" name="Rectangle 512"/>
            <p:cNvSpPr>
              <a:spLocks noChangeArrowheads="1"/>
            </p:cNvSpPr>
            <p:nvPr/>
          </p:nvSpPr>
          <p:spPr bwMode="auto">
            <a:xfrm>
              <a:off x="3791" y="1276"/>
              <a:ext cx="357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gateway</a:t>
              </a:r>
            </a:p>
          </p:txBody>
        </p:sp>
        <p:sp>
          <p:nvSpPr>
            <p:cNvPr id="23038" name="AutoShape 513"/>
            <p:cNvSpPr>
              <a:spLocks noChangeArrowheads="1"/>
            </p:cNvSpPr>
            <p:nvPr/>
          </p:nvSpPr>
          <p:spPr bwMode="auto">
            <a:xfrm>
              <a:off x="4275" y="1380"/>
              <a:ext cx="316" cy="1037"/>
            </a:xfrm>
            <a:prstGeom prst="roundRect">
              <a:avLst>
                <a:gd name="adj" fmla="val 47153"/>
              </a:avLst>
            </a:prstGeom>
            <a:noFill/>
            <a:ln w="442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39" name="Rectangle 514"/>
            <p:cNvSpPr>
              <a:spLocks noChangeArrowheads="1"/>
            </p:cNvSpPr>
            <p:nvPr/>
          </p:nvSpPr>
          <p:spPr bwMode="auto">
            <a:xfrm>
              <a:off x="4405" y="1509"/>
              <a:ext cx="321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printers</a:t>
              </a:r>
            </a:p>
          </p:txBody>
        </p:sp>
        <p:sp>
          <p:nvSpPr>
            <p:cNvPr id="23040" name="AutoShape 515"/>
            <p:cNvSpPr>
              <a:spLocks noChangeArrowheads="1"/>
            </p:cNvSpPr>
            <p:nvPr/>
          </p:nvSpPr>
          <p:spPr bwMode="auto">
            <a:xfrm>
              <a:off x="1016" y="658"/>
              <a:ext cx="1963" cy="237"/>
            </a:xfrm>
            <a:prstGeom prst="roundRect">
              <a:avLst>
                <a:gd name="adj" fmla="val 46204"/>
              </a:avLst>
            </a:prstGeom>
            <a:noFill/>
            <a:ln w="442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" name="Rectangle 516"/>
            <p:cNvSpPr>
              <a:spLocks noChangeArrowheads="1"/>
            </p:cNvSpPr>
            <p:nvPr/>
          </p:nvSpPr>
          <p:spPr bwMode="auto">
            <a:xfrm>
              <a:off x="971" y="635"/>
              <a:ext cx="181" cy="305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" name="Rectangle 517"/>
            <p:cNvSpPr>
              <a:spLocks noChangeArrowheads="1"/>
            </p:cNvSpPr>
            <p:nvPr/>
          </p:nvSpPr>
          <p:spPr bwMode="auto">
            <a:xfrm>
              <a:off x="960" y="624"/>
              <a:ext cx="203" cy="327"/>
            </a:xfrm>
            <a:prstGeom prst="rect">
              <a:avLst/>
            </a:prstGeom>
            <a:noFill/>
            <a:ln w="4428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" name="Rectangle 518"/>
            <p:cNvSpPr>
              <a:spLocks noChangeArrowheads="1"/>
            </p:cNvSpPr>
            <p:nvPr/>
          </p:nvSpPr>
          <p:spPr bwMode="auto">
            <a:xfrm>
              <a:off x="1027" y="708"/>
              <a:ext cx="360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Campus</a:t>
              </a:r>
            </a:p>
          </p:txBody>
        </p:sp>
        <p:sp>
          <p:nvSpPr>
            <p:cNvPr id="23044" name="Rectangle 519"/>
            <p:cNvSpPr>
              <a:spLocks noChangeArrowheads="1"/>
            </p:cNvSpPr>
            <p:nvPr/>
          </p:nvSpPr>
          <p:spPr bwMode="auto">
            <a:xfrm>
              <a:off x="1027" y="798"/>
              <a:ext cx="252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router</a:t>
              </a:r>
            </a:p>
          </p:txBody>
        </p:sp>
        <p:sp>
          <p:nvSpPr>
            <p:cNvPr id="23045" name="AutoShape 520"/>
            <p:cNvSpPr>
              <a:spLocks noChangeArrowheads="1"/>
            </p:cNvSpPr>
            <p:nvPr/>
          </p:nvSpPr>
          <p:spPr bwMode="auto">
            <a:xfrm>
              <a:off x="1016" y="3308"/>
              <a:ext cx="1974" cy="237"/>
            </a:xfrm>
            <a:prstGeom prst="roundRect">
              <a:avLst>
                <a:gd name="adj" fmla="val 46204"/>
              </a:avLst>
            </a:prstGeom>
            <a:noFill/>
            <a:ln w="44280">
              <a:solidFill>
                <a:srgbClr val="FFD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6" name="Rectangle 521"/>
            <p:cNvSpPr>
              <a:spLocks noChangeArrowheads="1"/>
            </p:cNvSpPr>
            <p:nvPr/>
          </p:nvSpPr>
          <p:spPr bwMode="auto">
            <a:xfrm>
              <a:off x="971" y="3286"/>
              <a:ext cx="192" cy="304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7" name="Rectangle 522"/>
            <p:cNvSpPr>
              <a:spLocks noChangeArrowheads="1"/>
            </p:cNvSpPr>
            <p:nvPr/>
          </p:nvSpPr>
          <p:spPr bwMode="auto">
            <a:xfrm>
              <a:off x="971" y="3286"/>
              <a:ext cx="203" cy="315"/>
            </a:xfrm>
            <a:prstGeom prst="rect">
              <a:avLst/>
            </a:prstGeom>
            <a:noFill/>
            <a:ln w="25560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8" name="Rectangle 523"/>
            <p:cNvSpPr>
              <a:spLocks noChangeArrowheads="1"/>
            </p:cNvSpPr>
            <p:nvPr/>
          </p:nvSpPr>
          <p:spPr bwMode="auto">
            <a:xfrm>
              <a:off x="1095" y="3336"/>
              <a:ext cx="360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Campus</a:t>
              </a:r>
            </a:p>
          </p:txBody>
        </p:sp>
        <p:sp>
          <p:nvSpPr>
            <p:cNvPr id="23049" name="Rectangle 524"/>
            <p:cNvSpPr>
              <a:spLocks noChangeArrowheads="1"/>
            </p:cNvSpPr>
            <p:nvPr/>
          </p:nvSpPr>
          <p:spPr bwMode="auto">
            <a:xfrm>
              <a:off x="1095" y="3426"/>
              <a:ext cx="252" cy="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>
                  <a:solidFill>
                    <a:srgbClr val="000000"/>
                  </a:solidFill>
                </a:rPr>
                <a:t>router</a:t>
              </a:r>
            </a:p>
          </p:txBody>
        </p:sp>
        <p:sp>
          <p:nvSpPr>
            <p:cNvPr id="23050" name="Rectangle 525"/>
            <p:cNvSpPr>
              <a:spLocks noChangeArrowheads="1"/>
            </p:cNvSpPr>
            <p:nvPr/>
          </p:nvSpPr>
          <p:spPr bwMode="auto">
            <a:xfrm>
              <a:off x="4014" y="3101"/>
              <a:ext cx="376" cy="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C Helvetica Condensed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C Helvetica Condensed" charset="0"/>
                </a:rPr>
                <a:t>138.37.94.xx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Internetwork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sp>
        <p:nvSpPr>
          <p:cNvPr id="5" name="مربع نص 4"/>
          <p:cNvSpPr txBox="1"/>
          <p:nvPr/>
        </p:nvSpPr>
        <p:spPr>
          <a:xfrm>
            <a:off x="1600200" y="990600"/>
            <a:ext cx="6400800" cy="26058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34963" indent="-334963">
              <a:spcBef>
                <a:spcPts val="700"/>
              </a:spcBef>
              <a:buFont typeface="Wingdings" pitchFamily="2" charset="2"/>
              <a:buChar char=""/>
              <a:tabLst>
                <a:tab pos="3476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Routers</a:t>
            </a:r>
          </a:p>
          <a:p>
            <a:pPr marL="334963" indent="-334963">
              <a:spcBef>
                <a:spcPts val="700"/>
              </a:spcBef>
              <a:buFont typeface="Wingdings" pitchFamily="2" charset="2"/>
              <a:buChar char=""/>
              <a:tabLst>
                <a:tab pos="3476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Bridges</a:t>
            </a:r>
          </a:p>
          <a:p>
            <a:pPr marL="334963" indent="-334963">
              <a:spcBef>
                <a:spcPts val="700"/>
              </a:spcBef>
              <a:buFont typeface="Wingdings" pitchFamily="2" charset="2"/>
              <a:buChar char=""/>
              <a:tabLst>
                <a:tab pos="3476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Hubs</a:t>
            </a:r>
          </a:p>
          <a:p>
            <a:pPr marL="334963" indent="-334963">
              <a:spcBef>
                <a:spcPts val="700"/>
              </a:spcBef>
              <a:buFont typeface="Wingdings" pitchFamily="2" charset="2"/>
              <a:buChar char=""/>
              <a:tabLst>
                <a:tab pos="3476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Switches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34963" indent="-334963">
              <a:spcBef>
                <a:spcPts val="700"/>
              </a:spcBef>
              <a:buFont typeface="Wingdings" pitchFamily="2" charset="2"/>
              <a:buChar char=""/>
              <a:tabLst>
                <a:tab pos="3476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Tunneling</a:t>
            </a:r>
            <a:endParaRPr lang="ar-SA" sz="2800" dirty="0">
              <a:solidFill>
                <a:srgbClr val="00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886200"/>
            <a:ext cx="571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protocols</a:t>
            </a:r>
            <a:endParaRPr lang="ar-SA" dirty="0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/>
      </p:sp>
      <p:sp>
        <p:nvSpPr>
          <p:cNvPr id="4" name="عنصر نائب لرقم الشريحة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676400"/>
            <a:ext cx="5638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838200"/>
            <a:ext cx="6705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191000"/>
            <a:ext cx="5638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issues for distributed systems:</a:t>
            </a:r>
          </a:p>
          <a:p>
            <a:pPr>
              <a:buNone/>
            </a:pPr>
            <a:r>
              <a:rPr lang="en-US" dirty="0" err="1" smtClean="0"/>
              <a:t>Performance,scalability,reliability,security</a:t>
            </a:r>
            <a:r>
              <a:rPr lang="en-US" dirty="0" smtClean="0"/>
              <a:t> ,mobility, quality of services, and multicasting.</a:t>
            </a:r>
          </a:p>
          <a:p>
            <a:pPr>
              <a:buNone/>
            </a:pP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>
                <a:solidFill>
                  <a:srgbClr val="669900"/>
                </a:solidFill>
              </a:rPr>
              <a:t>Internetworking / Internet Address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09600" y="1600200"/>
            <a:ext cx="8001000" cy="1013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4963" indent="-334963">
              <a:lnSpc>
                <a:spcPct val="100000"/>
              </a:lnSpc>
              <a:spcBef>
                <a:spcPts val="700"/>
              </a:spcBef>
              <a:buFont typeface="Wingdings" pitchFamily="2" charset="2"/>
              <a:buChar char="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Switches: Performs similar function as routers but for local networks (usually Ethernet) only.</a:t>
            </a:r>
          </a:p>
          <a:p>
            <a:pPr marL="334963" indent="-334963">
              <a:lnSpc>
                <a:spcPct val="100000"/>
              </a:lnSpc>
              <a:spcBef>
                <a:spcPts val="700"/>
              </a:spcBef>
              <a:buFont typeface="Wingdings" pitchFamily="2" charset="2"/>
              <a:buChar char="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Hubs: used for connecting hosts and extension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4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667000"/>
            <a:ext cx="7848600" cy="362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533400"/>
            <a:ext cx="8305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addressing and The IP protocol</a:t>
            </a:r>
            <a:endParaRPr lang="ar-SA" dirty="0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/>
      </p:sp>
      <p:sp>
        <p:nvSpPr>
          <p:cNvPr id="4" name="عنصر نائب لرقم الشريحة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71915CC-4989-4F30-9EF2-3828AA17CEDB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752600"/>
            <a:ext cx="6477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dirty="0" smtClean="0"/>
              <a:t>Local area network (LAN): high speed, connection, segment, bandwidth, latency, cable, Ethernet.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Wide area network (WAN): low speed, routing, source – destination,  bandwidth.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Metropolitan area network (MAN): high bandwidth, fiber optic.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Wireless network 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" y="1905000"/>
            <a:ext cx="8923973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principals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Packet transmission – message, packet, IP, buffer, delay, communication channel free.</a:t>
            </a:r>
          </a:p>
          <a:p>
            <a:endParaRPr lang="en-US" dirty="0" smtClean="0"/>
          </a:p>
          <a:p>
            <a:r>
              <a:rPr lang="en-US" dirty="0" smtClean="0"/>
              <a:t>Data stream:  bandwidth, latency, reliability, establishing a channel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Switching schemes</a:t>
            </a:r>
            <a:endParaRPr lang="en-US" dirty="0" smtClean="0"/>
          </a:p>
          <a:p>
            <a:r>
              <a:rPr lang="en-US" dirty="0" smtClean="0"/>
              <a:t>Protocols: rules and format.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layers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981200"/>
            <a:ext cx="5791200" cy="335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 anchorCtr="1">
            <a:spAutoFit/>
          </a:bodyPr>
          <a:lstStyle/>
          <a:p>
            <a:pPr eaLnBrk="1" hangingPunct="1">
              <a:lnSpc>
                <a:spcPct val="100000"/>
              </a:lnSpc>
              <a:buClr>
                <a:srgbClr val="6699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 smtClean="0">
                <a:solidFill>
                  <a:srgbClr val="669900"/>
                </a:solidFill>
              </a:rPr>
              <a:t>Protocol Layers in OSI Protocol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84400"/>
            <a:ext cx="8077200" cy="3833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>
          <a:xfrm>
            <a:off x="457200" y="558800"/>
            <a:ext cx="8229600" cy="579438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669900"/>
              </a:buClr>
              <a:buSz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</a:t>
            </a:r>
            <a:r>
              <a:rPr kumimoji="0" lang="en-GB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Protocol Summary</a:t>
            </a: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533400" y="1219200"/>
            <a:ext cx="8229600" cy="1993900"/>
            <a:chOff x="336" y="768"/>
            <a:chExt cx="5184" cy="1256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36" y="768"/>
              <a:ext cx="5184" cy="1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336" y="768"/>
              <a:ext cx="5184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336" y="2024"/>
              <a:ext cx="518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336" y="768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5520" y="768"/>
              <a:ext cx="1" cy="1256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668463" y="1900238"/>
            <a:ext cx="17462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7197725" y="1900238"/>
            <a:ext cx="19050" cy="1587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481013" y="1579563"/>
            <a:ext cx="8305800" cy="4397375"/>
            <a:chOff x="303" y="995"/>
            <a:chExt cx="5232" cy="2770"/>
          </a:xfrm>
        </p:grpSpPr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1051" y="1019"/>
              <a:ext cx="11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598" y="1019"/>
              <a:ext cx="12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051" y="3764"/>
              <a:ext cx="11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598" y="3764"/>
              <a:ext cx="12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331" y="1054"/>
              <a:ext cx="26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 i="1">
                  <a:solidFill>
                    <a:srgbClr val="000000"/>
                  </a:solidFill>
                  <a:latin typeface="Times New Roman" pitchFamily="18" charset="0"/>
                </a:rPr>
                <a:t>Layer</a:t>
              </a: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1068" y="1054"/>
              <a:ext cx="535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 i="1">
                  <a:solidFill>
                    <a:srgbClr val="000000"/>
                  </a:solidFill>
                  <a:latin typeface="Times New Roman" pitchFamily="18" charset="0"/>
                </a:rPr>
                <a:t>Description</a:t>
              </a: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615" y="1054"/>
              <a:ext cx="438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 i="1">
                  <a:solidFill>
                    <a:srgbClr val="000000"/>
                  </a:solidFill>
                  <a:latin typeface="Times New Roman" pitchFamily="18" charset="0"/>
                </a:rPr>
                <a:t>Examples</a:t>
              </a: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1051" y="995"/>
              <a:ext cx="11" cy="1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4598" y="995"/>
              <a:ext cx="12" cy="1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" y="1203"/>
              <a:ext cx="535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Application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1068" y="1203"/>
              <a:ext cx="3212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Protocols that are designed to meet the communication requirements of</a:t>
              </a: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1068" y="1321"/>
              <a:ext cx="2778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specific applications, often defining the interface to a service.</a:t>
              </a: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3873" y="1321"/>
              <a:ext cx="2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3897" y="1321"/>
              <a:ext cx="2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 i="1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615" y="1215"/>
              <a:ext cx="33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HTTP, </a:t>
              </a: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924" y="1203"/>
              <a:ext cx="208" cy="1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500">
                  <a:solidFill>
                    <a:srgbClr val="000000"/>
                  </a:solidFill>
                  <a:latin typeface="Times New Roman" pitchFamily="18" charset="0"/>
                </a:rPr>
                <a:t>FTP</a:t>
              </a: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138" y="1215"/>
              <a:ext cx="5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197" y="1215"/>
              <a:ext cx="32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SMTP,</a:t>
              </a: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615" y="1333"/>
              <a:ext cx="632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CORBA IIOP</a:t>
              </a: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1051" y="1197"/>
              <a:ext cx="11" cy="2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4598" y="1197"/>
              <a:ext cx="12" cy="2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331" y="1476"/>
              <a:ext cx="55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Presentation</a:t>
              </a: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1068" y="1476"/>
              <a:ext cx="315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Protocols at this level transmit data in a network representation that is</a:t>
              </a: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1068" y="1595"/>
              <a:ext cx="343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independent of the representations used in individual computers, which may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1068" y="1714"/>
              <a:ext cx="2733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differ. Encryption is also performed in this layer, if required.</a:t>
              </a: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4615" y="1476"/>
              <a:ext cx="68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Secure Sockets</a:t>
              </a: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4615" y="1595"/>
              <a:ext cx="38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651" y="1595"/>
              <a:ext cx="885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SSL),CORBA Data</a:t>
              </a: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4615" y="1714"/>
              <a:ext cx="21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Rep.</a:t>
              </a: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1051" y="1470"/>
              <a:ext cx="11" cy="3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598" y="1470"/>
              <a:ext cx="12" cy="3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331" y="1856"/>
              <a:ext cx="34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Session</a:t>
              </a: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1068" y="1856"/>
              <a:ext cx="331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At this level reliability and adaptation are performed, such as detection of</a:t>
              </a: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1068" y="1975"/>
              <a:ext cx="145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 dirty="0">
                  <a:solidFill>
                    <a:srgbClr val="000000"/>
                  </a:solidFill>
                  <a:latin typeface="Times New Roman" pitchFamily="18" charset="0"/>
                </a:rPr>
                <a:t>failures and automatic recovery.</a:t>
              </a: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1051" y="1851"/>
              <a:ext cx="1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598" y="1851"/>
              <a:ext cx="12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331" y="2118"/>
              <a:ext cx="43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Transport</a:t>
              </a: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1068" y="2118"/>
              <a:ext cx="344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This is the lowest level at which messages (rather than packets) are handled.</a:t>
              </a: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1068" y="2237"/>
              <a:ext cx="318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Messages are addressed to communication ports attached to processes,</a:t>
              </a: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1068" y="2355"/>
              <a:ext cx="311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Protocols in this layer may be connection-oriented or connectionless.</a:t>
              </a: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4615" y="2118"/>
              <a:ext cx="262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TCP, </a:t>
              </a: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865" y="2118"/>
              <a:ext cx="22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UDP</a:t>
              </a: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1051" y="2112"/>
              <a:ext cx="11" cy="3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598" y="2112"/>
              <a:ext cx="12" cy="3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331" y="2498"/>
              <a:ext cx="39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Network</a:t>
              </a: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1068" y="2498"/>
              <a:ext cx="340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Transfers data packets between computers in a specific network. In a WAN</a:t>
              </a: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1068" y="2617"/>
              <a:ext cx="3317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or an internetwork this involves the generation of a route passing through</a:t>
              </a: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1068" y="2736"/>
              <a:ext cx="213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routers. In a single LAN no routing is required.</a:t>
              </a: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615" y="2498"/>
              <a:ext cx="15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IP, </a:t>
              </a: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770" y="2498"/>
              <a:ext cx="573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ATM virtual</a:t>
              </a: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615" y="2617"/>
              <a:ext cx="33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circuits</a:t>
              </a: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1051" y="2492"/>
              <a:ext cx="11" cy="3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98" y="2492"/>
              <a:ext cx="12" cy="3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331" y="2878"/>
              <a:ext cx="417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Data link</a:t>
              </a: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1068" y="2878"/>
              <a:ext cx="322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Responsible for transmission of packets between nodes that are directly</a:t>
              </a: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1068" y="2997"/>
              <a:ext cx="3279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connected by a physical link. In a WAN transmission is between pairs of</a:t>
              </a: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1068" y="3116"/>
              <a:ext cx="3520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routers or between routers and hosts. In a LAN it is between any pair of hosts.</a:t>
              </a: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615" y="2878"/>
              <a:ext cx="69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Ethernet MAC,</a:t>
              </a:r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4615" y="2997"/>
              <a:ext cx="84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ATM cell transfer,</a:t>
              </a:r>
            </a:p>
          </p:txBody>
        </p:sp>
        <p:sp>
          <p:nvSpPr>
            <p:cNvPr id="75" name="Rectangle 71"/>
            <p:cNvSpPr>
              <a:spLocks noChangeArrowheads="1"/>
            </p:cNvSpPr>
            <p:nvPr/>
          </p:nvSpPr>
          <p:spPr bwMode="auto">
            <a:xfrm>
              <a:off x="4615" y="3116"/>
              <a:ext cx="188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PPP</a:t>
              </a:r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1051" y="2873"/>
              <a:ext cx="11" cy="3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3"/>
            <p:cNvSpPr>
              <a:spLocks noChangeArrowheads="1"/>
            </p:cNvSpPr>
            <p:nvPr/>
          </p:nvSpPr>
          <p:spPr bwMode="auto">
            <a:xfrm>
              <a:off x="4598" y="2873"/>
              <a:ext cx="12" cy="3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331" y="3259"/>
              <a:ext cx="382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Physical</a:t>
              </a:r>
            </a:p>
          </p:txBody>
        </p:sp>
        <p:sp>
          <p:nvSpPr>
            <p:cNvPr id="79" name="Rectangle 75"/>
            <p:cNvSpPr>
              <a:spLocks noChangeArrowheads="1"/>
            </p:cNvSpPr>
            <p:nvPr/>
          </p:nvSpPr>
          <p:spPr bwMode="auto">
            <a:xfrm>
              <a:off x="1068" y="3259"/>
              <a:ext cx="3368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The circuits and hardware that drive the network. It transmits sequences of</a:t>
              </a:r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1068" y="3377"/>
              <a:ext cx="347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binary data by analogue signalling, using amplitude or frequency modulation</a:t>
              </a: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1068" y="3496"/>
              <a:ext cx="340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of electrical signals (on cable circuits), light signals (on fibre optic circuits)</a:t>
              </a: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1068" y="3615"/>
              <a:ext cx="302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or other electromagnetic signals (on radio and microwave circuits).</a:t>
              </a: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4615" y="3259"/>
              <a:ext cx="896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Ethernet base- band</a:t>
              </a: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615" y="3377"/>
              <a:ext cx="504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signalling, </a:t>
              </a: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5150" y="3377"/>
              <a:ext cx="262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lnSpc>
                  <a:spcPct val="100000"/>
                </a:lnSpc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400">
                  <a:solidFill>
                    <a:srgbClr val="000000"/>
                  </a:solidFill>
                  <a:latin typeface="Times New Roman" pitchFamily="18" charset="0"/>
                </a:rPr>
                <a:t>ISDN</a:t>
              </a: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1051" y="3253"/>
              <a:ext cx="11" cy="4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598" y="3253"/>
              <a:ext cx="12" cy="49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84"/>
            <p:cNvSpPr>
              <a:spLocks noChangeShapeType="1"/>
            </p:cNvSpPr>
            <p:nvPr/>
          </p:nvSpPr>
          <p:spPr bwMode="auto">
            <a:xfrm>
              <a:off x="306" y="3765"/>
              <a:ext cx="5129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308" y="1006"/>
              <a:ext cx="5129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Line 86"/>
            <p:cNvSpPr>
              <a:spLocks noChangeShapeType="1"/>
            </p:cNvSpPr>
            <p:nvPr/>
          </p:nvSpPr>
          <p:spPr bwMode="auto">
            <a:xfrm>
              <a:off x="303" y="1196"/>
              <a:ext cx="5129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Internetwork layers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6E7F-9B9A-427E-8E3C-D7288682C04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6629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128</TotalTime>
  <Words>979</Words>
  <Application>Microsoft Office PowerPoint</Application>
  <PresentationFormat>عرض على الشاشة (3:4)‏</PresentationFormat>
  <Paragraphs>298</Paragraphs>
  <Slides>22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Solstice</vt:lpstr>
      <vt:lpstr>Chapter 3: Networking and Internetworking</vt:lpstr>
      <vt:lpstr>Introduction </vt:lpstr>
      <vt:lpstr>Types of network</vt:lpstr>
      <vt:lpstr>Models </vt:lpstr>
      <vt:lpstr>Network principals </vt:lpstr>
      <vt:lpstr>Protocol layers</vt:lpstr>
      <vt:lpstr>Protocol Layers in OSI Protocol Model</vt:lpstr>
      <vt:lpstr>الشريحة 8</vt:lpstr>
      <vt:lpstr>Internetwork layers</vt:lpstr>
      <vt:lpstr>Internetwork layers</vt:lpstr>
      <vt:lpstr>Routing</vt:lpstr>
      <vt:lpstr>Routing</vt:lpstr>
      <vt:lpstr>Routing</vt:lpstr>
      <vt:lpstr>Routing</vt:lpstr>
      <vt:lpstr>Routing</vt:lpstr>
      <vt:lpstr>Internetworking: Simplified View of the QMW Computer Science Network (2000)</vt:lpstr>
      <vt:lpstr>    Internetwork </vt:lpstr>
      <vt:lpstr>Internet protocols</vt:lpstr>
      <vt:lpstr>الشريحة 19</vt:lpstr>
      <vt:lpstr>Internetworking / Internet Address Structure</vt:lpstr>
      <vt:lpstr>الشريحة 21</vt:lpstr>
      <vt:lpstr>IP addressing and The IP protocol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Ahmad</cp:lastModifiedBy>
  <cp:revision>49</cp:revision>
  <dcterms:created xsi:type="dcterms:W3CDTF">2011-09-20T05:57:55Z</dcterms:created>
  <dcterms:modified xsi:type="dcterms:W3CDTF">2013-09-22T12:00:27Z</dcterms:modified>
</cp:coreProperties>
</file>