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6EFFAC6-EED0-4FCE-8083-2BD373227D92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E07531E-D294-4D39-9AF6-5727ECB8B21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1268760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DISTRIBUTED FILE SYSTEMS</a:t>
            </a:r>
            <a:br>
              <a:rPr lang="en-US" sz="4400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0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8138" lvl="0" indent="-338138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US" dirty="0">
                <a:latin typeface="Arial" charset="0"/>
                <a:cs typeface="Arial" charset="0"/>
              </a:rPr>
              <a:t>File system were originally developed for centralized computer systems and desktop computers.</a:t>
            </a:r>
          </a:p>
          <a:p>
            <a:pPr marL="338138" lvl="0" indent="-338138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US" dirty="0">
                <a:latin typeface="Arial" charset="0"/>
                <a:cs typeface="Arial" charset="0"/>
              </a:rPr>
              <a:t>File system was as an operating system facility providing a convenient programming interface to disk storage.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66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890222" y="1371600"/>
            <a:ext cx="8229600" cy="4038600"/>
            <a:chOff x="359" y="928"/>
            <a:chExt cx="5545" cy="3123"/>
          </a:xfrm>
        </p:grpSpPr>
        <p:sp>
          <p:nvSpPr>
            <p:cNvPr id="7" name="Rectangle 11"/>
            <p:cNvSpPr>
              <a:spLocks noChangeArrowheads="1"/>
            </p:cNvSpPr>
            <p:nvPr/>
          </p:nvSpPr>
          <p:spPr bwMode="auto">
            <a:xfrm>
              <a:off x="359" y="928"/>
              <a:ext cx="5545" cy="312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" y="1405"/>
              <a:ext cx="5423" cy="1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13"/>
            <p:cNvSpPr>
              <a:spLocks noChangeArrowheads="1"/>
            </p:cNvSpPr>
            <p:nvPr/>
          </p:nvSpPr>
          <p:spPr bwMode="auto">
            <a:xfrm>
              <a:off x="476" y="988"/>
              <a:ext cx="4435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/>
              <a:endParaRPr kumimoji="1" lang="en-GB" sz="200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2096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1752600" y="1524000"/>
            <a:ext cx="5040313" cy="3810000"/>
            <a:chOff x="1640" y="1264"/>
            <a:chExt cx="3175" cy="2764"/>
          </a:xfrm>
        </p:grpSpPr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640" y="1264"/>
              <a:ext cx="3159" cy="1431"/>
            </a:xfrm>
            <a:prstGeom prst="rect">
              <a:avLst/>
            </a:prstGeom>
            <a:solidFill>
              <a:srgbClr val="FF94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640" y="1264"/>
              <a:ext cx="3175" cy="1448"/>
            </a:xfrm>
            <a:prstGeom prst="rect">
              <a:avLst/>
            </a:prstGeom>
            <a:noFill/>
            <a:ln w="39688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881" y="1308"/>
              <a:ext cx="739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2000">
                  <a:solidFill>
                    <a:srgbClr val="000000"/>
                  </a:solidFill>
                </a:rPr>
                <a:t>File length</a:t>
              </a:r>
              <a:endParaRPr lang="en-GB" sz="2800">
                <a:latin typeface="Times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569" y="1538"/>
              <a:ext cx="1386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2000">
                  <a:solidFill>
                    <a:srgbClr val="000000"/>
                  </a:solidFill>
                </a:rPr>
                <a:t>Creation timestamp</a:t>
              </a:r>
              <a:endParaRPr lang="en-GB" sz="2800">
                <a:latin typeface="Times" charset="0"/>
              </a:endParaRP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1640" y="1494"/>
              <a:ext cx="3159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2700" y="1785"/>
              <a:ext cx="1164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2000">
                  <a:solidFill>
                    <a:srgbClr val="000000"/>
                  </a:solidFill>
                </a:rPr>
                <a:t>Read timestamp</a:t>
              </a:r>
              <a:endParaRPr lang="en-GB" sz="2800">
                <a:latin typeface="Times" charset="0"/>
              </a:endParaRPr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1640" y="1740"/>
              <a:ext cx="3159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2668" y="2016"/>
              <a:ext cx="1154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2000">
                  <a:solidFill>
                    <a:srgbClr val="000000"/>
                  </a:solidFill>
                </a:rPr>
                <a:t>Write timestamp</a:t>
              </a:r>
              <a:endParaRPr lang="en-GB" sz="2800">
                <a:latin typeface="Times" charset="0"/>
              </a:endParaRPr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1640" y="1972"/>
              <a:ext cx="3159" cy="0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2569" y="2262"/>
              <a:ext cx="137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2000">
                  <a:solidFill>
                    <a:srgbClr val="000000"/>
                  </a:solidFill>
                </a:rPr>
                <a:t>Attribute timestamp</a:t>
              </a:r>
              <a:endParaRPr lang="en-GB" sz="2800">
                <a:latin typeface="Times" charset="0"/>
              </a:endParaRPr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1640" y="2218"/>
              <a:ext cx="3159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2717" y="2493"/>
              <a:ext cx="1173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2000">
                  <a:solidFill>
                    <a:srgbClr val="000000"/>
                  </a:solidFill>
                </a:rPr>
                <a:t>Reference count</a:t>
              </a:r>
              <a:endParaRPr lang="en-GB" sz="2800">
                <a:latin typeface="Times" charset="0"/>
              </a:endParaRPr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1640" y="2449"/>
              <a:ext cx="3159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3013" y="2723"/>
              <a:ext cx="471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2000">
                  <a:solidFill>
                    <a:srgbClr val="000000"/>
                  </a:solidFill>
                </a:rPr>
                <a:t>Owner</a:t>
              </a:r>
              <a:endParaRPr lang="en-GB" sz="2800">
                <a:latin typeface="Times" charset="0"/>
              </a:endParaRPr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1640" y="2695"/>
              <a:ext cx="3159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2964" y="2968"/>
              <a:ext cx="605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2000">
                  <a:solidFill>
                    <a:srgbClr val="000000"/>
                  </a:solidFill>
                </a:rPr>
                <a:t>File type</a:t>
              </a:r>
              <a:endParaRPr lang="en-GB" sz="2800">
                <a:latin typeface="Times" charset="0"/>
              </a:endParaRPr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1640" y="2925"/>
              <a:ext cx="3159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2602" y="3201"/>
              <a:ext cx="128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2000">
                  <a:solidFill>
                    <a:srgbClr val="000000"/>
                  </a:solidFill>
                </a:rPr>
                <a:t>Access control list</a:t>
              </a:r>
              <a:endParaRPr lang="en-GB" sz="2800">
                <a:latin typeface="Times" charset="0"/>
              </a:endParaRPr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>
              <a:off x="1640" y="3157"/>
              <a:ext cx="3159" cy="0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640" y="1264"/>
              <a:ext cx="3175" cy="2764"/>
            </a:xfrm>
            <a:prstGeom prst="rect">
              <a:avLst/>
            </a:prstGeom>
            <a:noFill/>
            <a:ln w="3968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Text Box 31"/>
            <p:cNvSpPr txBox="1">
              <a:spLocks noChangeArrowheads="1"/>
            </p:cNvSpPr>
            <p:nvPr/>
          </p:nvSpPr>
          <p:spPr bwMode="auto">
            <a:xfrm>
              <a:off x="2068" y="3547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en-GB" sz="2000">
                <a:solidFill>
                  <a:schemeClr val="hlink"/>
                </a:solidFill>
                <a:latin typeface="Courier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88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2" name="Group 9"/>
          <p:cNvGrpSpPr>
            <a:grpSpLocks/>
          </p:cNvGrpSpPr>
          <p:nvPr/>
        </p:nvGrpSpPr>
        <p:grpSpPr bwMode="auto">
          <a:xfrm>
            <a:off x="228600" y="1295400"/>
            <a:ext cx="8802688" cy="4957763"/>
            <a:chOff x="362" y="909"/>
            <a:chExt cx="5545" cy="3123"/>
          </a:xfrm>
        </p:grpSpPr>
        <p:sp>
          <p:nvSpPr>
            <p:cNvPr id="33" name="Rectangle 10"/>
            <p:cNvSpPr>
              <a:spLocks noChangeArrowheads="1"/>
            </p:cNvSpPr>
            <p:nvPr/>
          </p:nvSpPr>
          <p:spPr bwMode="auto">
            <a:xfrm>
              <a:off x="362" y="909"/>
              <a:ext cx="5545" cy="3123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/>
            </a:p>
          </p:txBody>
        </p:sp>
        <p:sp>
          <p:nvSpPr>
            <p:cNvPr id="34" name="Rectangle 11"/>
            <p:cNvSpPr>
              <a:spLocks noChangeArrowheads="1"/>
            </p:cNvSpPr>
            <p:nvPr/>
          </p:nvSpPr>
          <p:spPr bwMode="auto">
            <a:xfrm>
              <a:off x="468" y="1371"/>
              <a:ext cx="152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filedes = open(name, mode)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auto">
            <a:xfrm>
              <a:off x="468" y="1519"/>
              <a:ext cx="1540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filedes = creat(name, mode)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36" name="Rectangle 13"/>
            <p:cNvSpPr>
              <a:spLocks noChangeArrowheads="1"/>
            </p:cNvSpPr>
            <p:nvPr/>
          </p:nvSpPr>
          <p:spPr bwMode="auto">
            <a:xfrm>
              <a:off x="2344" y="1371"/>
              <a:ext cx="236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Opens an existing file with the given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name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.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37" name="Rectangle 14"/>
            <p:cNvSpPr>
              <a:spLocks noChangeArrowheads="1"/>
            </p:cNvSpPr>
            <p:nvPr/>
          </p:nvSpPr>
          <p:spPr bwMode="auto">
            <a:xfrm>
              <a:off x="4719" y="1371"/>
              <a:ext cx="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 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38" name="Rectangle 15"/>
            <p:cNvSpPr>
              <a:spLocks noChangeArrowheads="1"/>
            </p:cNvSpPr>
            <p:nvPr/>
          </p:nvSpPr>
          <p:spPr bwMode="auto">
            <a:xfrm>
              <a:off x="2344" y="1519"/>
              <a:ext cx="2150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Creates a new file with the given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name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.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39" name="Rectangle 16"/>
            <p:cNvSpPr>
              <a:spLocks noChangeArrowheads="1"/>
            </p:cNvSpPr>
            <p:nvPr/>
          </p:nvSpPr>
          <p:spPr bwMode="auto">
            <a:xfrm>
              <a:off x="4490" y="1519"/>
              <a:ext cx="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 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40" name="Rectangle 17"/>
            <p:cNvSpPr>
              <a:spLocks noChangeArrowheads="1"/>
            </p:cNvSpPr>
            <p:nvPr/>
          </p:nvSpPr>
          <p:spPr bwMode="auto">
            <a:xfrm>
              <a:off x="2344" y="1668"/>
              <a:ext cx="331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Both operations deliver a file descriptor referencing the open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41" name="Rectangle 18"/>
            <p:cNvSpPr>
              <a:spLocks noChangeArrowheads="1"/>
            </p:cNvSpPr>
            <p:nvPr/>
          </p:nvSpPr>
          <p:spPr bwMode="auto">
            <a:xfrm>
              <a:off x="2344" y="1816"/>
              <a:ext cx="200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file. The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mode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is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read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,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write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or both.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42" name="Rectangle 19"/>
            <p:cNvSpPr>
              <a:spLocks noChangeArrowheads="1"/>
            </p:cNvSpPr>
            <p:nvPr/>
          </p:nvSpPr>
          <p:spPr bwMode="auto">
            <a:xfrm>
              <a:off x="468" y="2018"/>
              <a:ext cx="120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status = close(filedes)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43" name="Rectangle 20"/>
            <p:cNvSpPr>
              <a:spLocks noChangeArrowheads="1"/>
            </p:cNvSpPr>
            <p:nvPr/>
          </p:nvSpPr>
          <p:spPr bwMode="auto">
            <a:xfrm>
              <a:off x="2344" y="2018"/>
              <a:ext cx="1499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Closes the open file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filedes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.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44" name="Rectangle 21"/>
            <p:cNvSpPr>
              <a:spLocks noChangeArrowheads="1"/>
            </p:cNvSpPr>
            <p:nvPr/>
          </p:nvSpPr>
          <p:spPr bwMode="auto">
            <a:xfrm>
              <a:off x="468" y="2221"/>
              <a:ext cx="168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count = read(filedes, buffer, n)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45" name="Rectangle 22"/>
            <p:cNvSpPr>
              <a:spLocks noChangeArrowheads="1"/>
            </p:cNvSpPr>
            <p:nvPr/>
          </p:nvSpPr>
          <p:spPr bwMode="auto">
            <a:xfrm>
              <a:off x="468" y="2423"/>
              <a:ext cx="171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count = write(filedes, buffer, n)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46" name="Rectangle 23"/>
            <p:cNvSpPr>
              <a:spLocks noChangeArrowheads="1"/>
            </p:cNvSpPr>
            <p:nvPr/>
          </p:nvSpPr>
          <p:spPr bwMode="auto">
            <a:xfrm>
              <a:off x="2344" y="2221"/>
              <a:ext cx="334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Transfers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n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bytes from the file referenced by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filedes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to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buffer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.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47" name="Rectangle 24"/>
            <p:cNvSpPr>
              <a:spLocks noChangeArrowheads="1"/>
            </p:cNvSpPr>
            <p:nvPr/>
          </p:nvSpPr>
          <p:spPr bwMode="auto">
            <a:xfrm>
              <a:off x="5624" y="2221"/>
              <a:ext cx="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 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48" name="Rectangle 25"/>
            <p:cNvSpPr>
              <a:spLocks noChangeArrowheads="1"/>
            </p:cNvSpPr>
            <p:nvPr/>
          </p:nvSpPr>
          <p:spPr bwMode="auto">
            <a:xfrm>
              <a:off x="2344" y="2369"/>
              <a:ext cx="335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Transfers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n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bytes to the file referenced by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filedes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from buffer.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49" name="Rectangle 26"/>
            <p:cNvSpPr>
              <a:spLocks noChangeArrowheads="1"/>
            </p:cNvSpPr>
            <p:nvPr/>
          </p:nvSpPr>
          <p:spPr bwMode="auto">
            <a:xfrm>
              <a:off x="2344" y="2518"/>
              <a:ext cx="347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Both operations deliver the number of bytes actually transferred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50" name="Rectangle 27"/>
            <p:cNvSpPr>
              <a:spLocks noChangeArrowheads="1"/>
            </p:cNvSpPr>
            <p:nvPr/>
          </p:nvSpPr>
          <p:spPr bwMode="auto">
            <a:xfrm>
              <a:off x="2344" y="2666"/>
              <a:ext cx="191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and advance the read-write pointer.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51" name="Rectangle 28"/>
            <p:cNvSpPr>
              <a:spLocks noChangeArrowheads="1"/>
            </p:cNvSpPr>
            <p:nvPr/>
          </p:nvSpPr>
          <p:spPr bwMode="auto">
            <a:xfrm>
              <a:off x="468" y="2869"/>
              <a:ext cx="1417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pos = lseek(filedes, offset,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52" name="Rectangle 29"/>
            <p:cNvSpPr>
              <a:spLocks noChangeArrowheads="1"/>
            </p:cNvSpPr>
            <p:nvPr/>
          </p:nvSpPr>
          <p:spPr bwMode="auto">
            <a:xfrm>
              <a:off x="1871" y="2869"/>
              <a:ext cx="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  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53" name="Rectangle 30"/>
            <p:cNvSpPr>
              <a:spLocks noChangeArrowheads="1"/>
            </p:cNvSpPr>
            <p:nvPr/>
          </p:nvSpPr>
          <p:spPr bwMode="auto">
            <a:xfrm>
              <a:off x="1588" y="3017"/>
              <a:ext cx="4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whence)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54" name="Rectangle 31"/>
            <p:cNvSpPr>
              <a:spLocks noChangeArrowheads="1"/>
            </p:cNvSpPr>
            <p:nvPr/>
          </p:nvSpPr>
          <p:spPr bwMode="auto">
            <a:xfrm>
              <a:off x="2020" y="3017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55" name="Rectangle 32"/>
            <p:cNvSpPr>
              <a:spLocks noChangeArrowheads="1"/>
            </p:cNvSpPr>
            <p:nvPr/>
          </p:nvSpPr>
          <p:spPr bwMode="auto">
            <a:xfrm>
              <a:off x="2060" y="3017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56" name="Rectangle 33"/>
            <p:cNvSpPr>
              <a:spLocks noChangeArrowheads="1"/>
            </p:cNvSpPr>
            <p:nvPr/>
          </p:nvSpPr>
          <p:spPr bwMode="auto">
            <a:xfrm>
              <a:off x="2344" y="2869"/>
              <a:ext cx="3217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Moves the read-write pointer to offset (relative or absolute,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57" name="Rectangle 34"/>
            <p:cNvSpPr>
              <a:spLocks noChangeArrowheads="1"/>
            </p:cNvSpPr>
            <p:nvPr/>
          </p:nvSpPr>
          <p:spPr bwMode="auto">
            <a:xfrm>
              <a:off x="2344" y="3017"/>
              <a:ext cx="125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depending on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whence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).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58" name="Rectangle 35"/>
            <p:cNvSpPr>
              <a:spLocks noChangeArrowheads="1"/>
            </p:cNvSpPr>
            <p:nvPr/>
          </p:nvSpPr>
          <p:spPr bwMode="auto">
            <a:xfrm>
              <a:off x="468" y="3219"/>
              <a:ext cx="120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status = unlink(name)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59" name="Rectangle 36"/>
            <p:cNvSpPr>
              <a:spLocks noChangeArrowheads="1"/>
            </p:cNvSpPr>
            <p:nvPr/>
          </p:nvSpPr>
          <p:spPr bwMode="auto">
            <a:xfrm>
              <a:off x="2344" y="3219"/>
              <a:ext cx="335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Removes the file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name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from the directory structure. If the file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60" name="Rectangle 37"/>
            <p:cNvSpPr>
              <a:spLocks noChangeArrowheads="1"/>
            </p:cNvSpPr>
            <p:nvPr/>
          </p:nvSpPr>
          <p:spPr bwMode="auto">
            <a:xfrm>
              <a:off x="2344" y="3368"/>
              <a:ext cx="177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has no other names, it is deleted.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61" name="Rectangle 38"/>
            <p:cNvSpPr>
              <a:spLocks noChangeArrowheads="1"/>
            </p:cNvSpPr>
            <p:nvPr/>
          </p:nvSpPr>
          <p:spPr bwMode="auto">
            <a:xfrm>
              <a:off x="468" y="3570"/>
              <a:ext cx="156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status = link(name1, name2)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62" name="Rectangle 39"/>
            <p:cNvSpPr>
              <a:spLocks noChangeArrowheads="1"/>
            </p:cNvSpPr>
            <p:nvPr/>
          </p:nvSpPr>
          <p:spPr bwMode="auto">
            <a:xfrm>
              <a:off x="2344" y="3570"/>
              <a:ext cx="247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Adds a new name (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name2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) for a file (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name1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).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63" name="Rectangle 40"/>
            <p:cNvSpPr>
              <a:spLocks noChangeArrowheads="1"/>
            </p:cNvSpPr>
            <p:nvPr/>
          </p:nvSpPr>
          <p:spPr bwMode="auto">
            <a:xfrm>
              <a:off x="4760" y="3570"/>
              <a:ext cx="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 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64" name="Rectangle 41"/>
            <p:cNvSpPr>
              <a:spLocks noChangeArrowheads="1"/>
            </p:cNvSpPr>
            <p:nvPr/>
          </p:nvSpPr>
          <p:spPr bwMode="auto">
            <a:xfrm>
              <a:off x="468" y="3773"/>
              <a:ext cx="145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status = stat(name, buffer)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65" name="Rectangle 42"/>
            <p:cNvSpPr>
              <a:spLocks noChangeArrowheads="1"/>
            </p:cNvSpPr>
            <p:nvPr/>
          </p:nvSpPr>
          <p:spPr bwMode="auto">
            <a:xfrm>
              <a:off x="2344" y="3773"/>
              <a:ext cx="257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Gets the file attributes for file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name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 into </a:t>
              </a:r>
              <a:r>
                <a:rPr lang="en-GB" sz="1700" i="1">
                  <a:solidFill>
                    <a:srgbClr val="000000"/>
                  </a:solidFill>
                  <a:latin typeface="Times" charset="0"/>
                </a:rPr>
                <a:t>buffer</a:t>
              </a:r>
              <a:r>
                <a:rPr lang="en-GB" sz="1700">
                  <a:solidFill>
                    <a:srgbClr val="000000"/>
                  </a:solidFill>
                  <a:latin typeface="Times" charset="0"/>
                </a:rPr>
                <a:t>.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66" name="Rectangle 43"/>
            <p:cNvSpPr>
              <a:spLocks noChangeArrowheads="1"/>
            </p:cNvSpPr>
            <p:nvPr/>
          </p:nvSpPr>
          <p:spPr bwMode="auto">
            <a:xfrm>
              <a:off x="424" y="978"/>
              <a:ext cx="26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kumimoji="1" lang="en-GB" b="1" dirty="0">
                  <a:solidFill>
                    <a:srgbClr val="0066CC"/>
                  </a:solidFill>
                </a:rPr>
                <a:t>Figure 4. UNIX file system operations</a:t>
              </a:r>
            </a:p>
          </p:txBody>
        </p:sp>
        <p:sp>
          <p:nvSpPr>
            <p:cNvPr id="67" name="Line 44"/>
            <p:cNvSpPr>
              <a:spLocks noChangeShapeType="1"/>
            </p:cNvSpPr>
            <p:nvPr/>
          </p:nvSpPr>
          <p:spPr bwMode="auto">
            <a:xfrm>
              <a:off x="460" y="1290"/>
              <a:ext cx="5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45"/>
            <p:cNvSpPr>
              <a:spLocks noChangeShapeType="1"/>
            </p:cNvSpPr>
            <p:nvPr/>
          </p:nvSpPr>
          <p:spPr bwMode="auto">
            <a:xfrm>
              <a:off x="456" y="3966"/>
              <a:ext cx="5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42447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8138" lvl="0" indent="-338138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GB" sz="2800" dirty="0">
                <a:solidFill>
                  <a:srgbClr val="A50021"/>
                </a:solidFill>
                <a:latin typeface="Arial" charset="0"/>
                <a:cs typeface="Arial" charset="0"/>
              </a:rPr>
              <a:t>Distributed File system requirements</a:t>
            </a:r>
          </a:p>
          <a:p>
            <a:pPr marL="1257300" lvl="1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itchFamily="2" charset="2"/>
              <a:buChar char="Ø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GB" sz="2400" dirty="0">
                <a:latin typeface="Arial" charset="0"/>
                <a:cs typeface="Arial" charset="0"/>
              </a:rPr>
              <a:t>Related requirements in distributed file systems are:</a:t>
            </a:r>
          </a:p>
          <a:p>
            <a:pPr marL="2057400" lvl="2" indent="-342900" fontAlgn="base">
              <a:spcAft>
                <a:spcPct val="0"/>
              </a:spcAft>
              <a:buClrTx/>
              <a:buFont typeface="Wingdings" pitchFamily="2" charset="2"/>
              <a:buChar char="v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GB" sz="2000" dirty="0">
                <a:latin typeface="Arial" charset="0"/>
                <a:cs typeface="Arial" charset="0"/>
              </a:rPr>
              <a:t>Transparency</a:t>
            </a:r>
          </a:p>
          <a:p>
            <a:pPr marL="2057400" lvl="2" indent="-342900" fontAlgn="base">
              <a:spcAft>
                <a:spcPct val="0"/>
              </a:spcAft>
              <a:buClrTx/>
              <a:buFont typeface="Wingdings" pitchFamily="2" charset="2"/>
              <a:buChar char="v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GB" sz="2000" dirty="0">
                <a:latin typeface="Arial" charset="0"/>
                <a:cs typeface="Arial" charset="0"/>
              </a:rPr>
              <a:t>Concurrency</a:t>
            </a:r>
          </a:p>
          <a:p>
            <a:pPr marL="2057400" lvl="2" indent="-342900" fontAlgn="base">
              <a:spcAft>
                <a:spcPct val="0"/>
              </a:spcAft>
              <a:buClrTx/>
              <a:buFont typeface="Wingdings" pitchFamily="2" charset="2"/>
              <a:buChar char="v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GB" sz="2000" dirty="0">
                <a:latin typeface="Arial" charset="0"/>
                <a:cs typeface="Arial" charset="0"/>
              </a:rPr>
              <a:t>Replication</a:t>
            </a:r>
          </a:p>
          <a:p>
            <a:pPr marL="2057400" lvl="2" indent="-342900" fontAlgn="base">
              <a:spcAft>
                <a:spcPct val="0"/>
              </a:spcAft>
              <a:buClrTx/>
              <a:buFont typeface="Wingdings" pitchFamily="2" charset="2"/>
              <a:buChar char="v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GB" sz="2000" dirty="0">
                <a:latin typeface="Arial" charset="0"/>
                <a:cs typeface="Arial" charset="0"/>
              </a:rPr>
              <a:t>Heterogeneity</a:t>
            </a:r>
          </a:p>
          <a:p>
            <a:pPr marL="2057400" lvl="2" indent="-342900" fontAlgn="base">
              <a:spcAft>
                <a:spcPct val="0"/>
              </a:spcAft>
              <a:buClrTx/>
              <a:buFont typeface="Wingdings" pitchFamily="2" charset="2"/>
              <a:buChar char="v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GB" sz="2000" dirty="0">
                <a:latin typeface="Arial" charset="0"/>
                <a:cs typeface="Arial" charset="0"/>
              </a:rPr>
              <a:t>Fault tolerance</a:t>
            </a:r>
          </a:p>
          <a:p>
            <a:pPr marL="2057400" lvl="2" indent="-342900" fontAlgn="base">
              <a:spcAft>
                <a:spcPct val="0"/>
              </a:spcAft>
              <a:buClrTx/>
              <a:buFont typeface="Wingdings" pitchFamily="2" charset="2"/>
              <a:buChar char="v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GB" sz="2000" dirty="0">
                <a:latin typeface="Arial" charset="0"/>
                <a:cs typeface="Arial" charset="0"/>
              </a:rPr>
              <a:t>Consistency</a:t>
            </a:r>
          </a:p>
          <a:p>
            <a:pPr marL="2057400" lvl="2" indent="-342900" fontAlgn="base">
              <a:spcAft>
                <a:spcPct val="0"/>
              </a:spcAft>
              <a:buClrTx/>
              <a:buFont typeface="Wingdings" pitchFamily="2" charset="2"/>
              <a:buChar char="v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GB" sz="2000" dirty="0">
                <a:latin typeface="Arial" charset="0"/>
                <a:cs typeface="Arial" charset="0"/>
              </a:rPr>
              <a:t>Security</a:t>
            </a:r>
          </a:p>
          <a:p>
            <a:pPr marL="2057400" lvl="2" indent="-342900" fontAlgn="base">
              <a:spcAft>
                <a:spcPct val="0"/>
              </a:spcAft>
              <a:buClrTx/>
              <a:buFont typeface="Wingdings" pitchFamily="2" charset="2"/>
              <a:buChar char="v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GB" sz="2000" dirty="0">
                <a:latin typeface="Arial" charset="0"/>
                <a:cs typeface="Arial" charset="0"/>
              </a:rPr>
              <a:t>Efficiency</a:t>
            </a:r>
            <a:endParaRPr lang="en-US" sz="2000" dirty="0">
              <a:latin typeface="Arial" charset="0"/>
              <a:cs typeface="Arial" charset="0"/>
            </a:endParaRP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683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Service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8138" lvl="0" indent="-338138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US" sz="2800" dirty="0">
                <a:latin typeface="Arial" charset="0"/>
                <a:cs typeface="Arial" charset="0"/>
              </a:rPr>
              <a:t>An architecture that offers a clear separation of the main concerns in providing access to files is obtained by structuring the file service as three components:</a:t>
            </a:r>
          </a:p>
          <a:p>
            <a:pPr marL="1257300" lvl="1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itchFamily="2" charset="2"/>
              <a:buChar char="Ø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US" sz="2400" dirty="0">
                <a:latin typeface="Arial" charset="0"/>
                <a:cs typeface="Arial" charset="0"/>
              </a:rPr>
              <a:t>A flat file service</a:t>
            </a:r>
          </a:p>
          <a:p>
            <a:pPr marL="1257300" lvl="1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itchFamily="2" charset="2"/>
              <a:buChar char="Ø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US" sz="2400" dirty="0">
                <a:latin typeface="Arial" charset="0"/>
                <a:cs typeface="Arial" charset="0"/>
              </a:rPr>
              <a:t>A directory service</a:t>
            </a:r>
          </a:p>
          <a:p>
            <a:pPr marL="1257300" lvl="1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Font typeface="Wingdings" pitchFamily="2" charset="2"/>
              <a:buChar char="Ø"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r>
              <a:rPr lang="en-US" sz="2400" dirty="0">
                <a:latin typeface="Arial" charset="0"/>
                <a:cs typeface="Arial" charset="0"/>
              </a:rPr>
              <a:t>A client module.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171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Service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>
                <a:tab pos="969963" algn="l"/>
                <a:tab pos="1082675" algn="l"/>
                <a:tab pos="1485900" algn="l"/>
                <a:tab pos="1600200" algn="l"/>
              </a:tabLst>
            </a:pPr>
            <a:endParaRPr lang="en-US" sz="2400" dirty="0">
              <a:latin typeface="Arial" charset="0"/>
              <a:cs typeface="Arial" charset="0"/>
            </a:endParaRPr>
          </a:p>
          <a:p>
            <a:endParaRPr lang="en-US" dirty="0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457200" y="1524000"/>
            <a:ext cx="8051800" cy="3725863"/>
            <a:chOff x="596" y="1100"/>
            <a:chExt cx="5072" cy="2347"/>
          </a:xfrm>
        </p:grpSpPr>
        <p:sp>
          <p:nvSpPr>
            <p:cNvPr id="5" name="Rectangle 11"/>
            <p:cNvSpPr>
              <a:spLocks noChangeArrowheads="1"/>
            </p:cNvSpPr>
            <p:nvPr/>
          </p:nvSpPr>
          <p:spPr bwMode="auto">
            <a:xfrm>
              <a:off x="3850" y="1278"/>
              <a:ext cx="1802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3850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13"/>
            <p:cNvSpPr>
              <a:spLocks noChangeArrowheads="1"/>
            </p:cNvSpPr>
            <p:nvPr/>
          </p:nvSpPr>
          <p:spPr bwMode="auto">
            <a:xfrm>
              <a:off x="596" y="1278"/>
              <a:ext cx="1803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14"/>
            <p:cNvSpPr>
              <a:spLocks noChangeArrowheads="1"/>
            </p:cNvSpPr>
            <p:nvPr/>
          </p:nvSpPr>
          <p:spPr bwMode="auto">
            <a:xfrm>
              <a:off x="596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15"/>
            <p:cNvSpPr>
              <a:spLocks noChangeArrowheads="1"/>
            </p:cNvSpPr>
            <p:nvPr/>
          </p:nvSpPr>
          <p:spPr bwMode="auto">
            <a:xfrm>
              <a:off x="688" y="2026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16"/>
            <p:cNvSpPr>
              <a:spLocks noChangeArrowheads="1"/>
            </p:cNvSpPr>
            <p:nvPr/>
          </p:nvSpPr>
          <p:spPr bwMode="auto">
            <a:xfrm>
              <a:off x="1108" y="1100"/>
              <a:ext cx="89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600">
                  <a:solidFill>
                    <a:srgbClr val="000000"/>
                  </a:solidFill>
                </a:rPr>
                <a:t>Client computer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11" name="Rectangle 17"/>
            <p:cNvSpPr>
              <a:spLocks noChangeArrowheads="1"/>
            </p:cNvSpPr>
            <p:nvPr/>
          </p:nvSpPr>
          <p:spPr bwMode="auto">
            <a:xfrm>
              <a:off x="4300" y="1100"/>
              <a:ext cx="94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600">
                  <a:solidFill>
                    <a:srgbClr val="000000"/>
                  </a:solidFill>
                </a:rPr>
                <a:t>Server computer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12" name="Oval 18"/>
            <p:cNvSpPr>
              <a:spLocks noChangeArrowheads="1"/>
            </p:cNvSpPr>
            <p:nvPr/>
          </p:nvSpPr>
          <p:spPr bwMode="auto">
            <a:xfrm>
              <a:off x="5072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Oval 19"/>
            <p:cNvSpPr>
              <a:spLocks noChangeArrowheads="1"/>
            </p:cNvSpPr>
            <p:nvPr/>
          </p:nvSpPr>
          <p:spPr bwMode="auto">
            <a:xfrm>
              <a:off x="5072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Oval 20"/>
            <p:cNvSpPr>
              <a:spLocks noChangeArrowheads="1"/>
            </p:cNvSpPr>
            <p:nvPr/>
          </p:nvSpPr>
          <p:spPr bwMode="auto">
            <a:xfrm>
              <a:off x="5072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21"/>
            <p:cNvSpPr>
              <a:spLocks noChangeArrowheads="1"/>
            </p:cNvSpPr>
            <p:nvPr/>
          </p:nvSpPr>
          <p:spPr bwMode="auto">
            <a:xfrm>
              <a:off x="5072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22"/>
            <p:cNvSpPr>
              <a:spLocks noChangeArrowheads="1"/>
            </p:cNvSpPr>
            <p:nvPr/>
          </p:nvSpPr>
          <p:spPr bwMode="auto">
            <a:xfrm>
              <a:off x="5240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Oval 23"/>
            <p:cNvSpPr>
              <a:spLocks noChangeArrowheads="1"/>
            </p:cNvSpPr>
            <p:nvPr/>
          </p:nvSpPr>
          <p:spPr bwMode="auto">
            <a:xfrm>
              <a:off x="2842" y="1324"/>
              <a:ext cx="580" cy="2047"/>
            </a:xfrm>
            <a:prstGeom prst="ellipse">
              <a:avLst/>
            </a:prstGeom>
            <a:solidFill>
              <a:srgbClr val="FFDC99"/>
            </a:solidFill>
            <a:ln w="349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>
              <a:off x="688" y="1339"/>
              <a:ext cx="672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25"/>
            <p:cNvSpPr>
              <a:spLocks noChangeArrowheads="1"/>
            </p:cNvSpPr>
            <p:nvPr/>
          </p:nvSpPr>
          <p:spPr bwMode="auto">
            <a:xfrm>
              <a:off x="729" y="1545"/>
              <a:ext cx="6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600">
                  <a:solidFill>
                    <a:srgbClr val="000000"/>
                  </a:solidFill>
                </a:rPr>
                <a:t>Application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797" y="1682"/>
              <a:ext cx="4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600">
                  <a:solidFill>
                    <a:srgbClr val="000000"/>
                  </a:solidFill>
                </a:rPr>
                <a:t>program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21" name="Rectangle 27"/>
            <p:cNvSpPr>
              <a:spLocks noChangeArrowheads="1"/>
            </p:cNvSpPr>
            <p:nvPr/>
          </p:nvSpPr>
          <p:spPr bwMode="auto">
            <a:xfrm>
              <a:off x="1421" y="1339"/>
              <a:ext cx="688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28"/>
            <p:cNvSpPr>
              <a:spLocks noChangeArrowheads="1"/>
            </p:cNvSpPr>
            <p:nvPr/>
          </p:nvSpPr>
          <p:spPr bwMode="auto">
            <a:xfrm>
              <a:off x="1471" y="1545"/>
              <a:ext cx="6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600">
                  <a:solidFill>
                    <a:srgbClr val="000000"/>
                  </a:solidFill>
                </a:rPr>
                <a:t>Application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23" name="Rectangle 29"/>
            <p:cNvSpPr>
              <a:spLocks noChangeArrowheads="1"/>
            </p:cNvSpPr>
            <p:nvPr/>
          </p:nvSpPr>
          <p:spPr bwMode="auto">
            <a:xfrm>
              <a:off x="1539" y="1682"/>
              <a:ext cx="4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600">
                  <a:solidFill>
                    <a:srgbClr val="000000"/>
                  </a:solidFill>
                </a:rPr>
                <a:t>program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24" name="Rectangle 30"/>
            <p:cNvSpPr>
              <a:spLocks noChangeArrowheads="1"/>
            </p:cNvSpPr>
            <p:nvPr/>
          </p:nvSpPr>
          <p:spPr bwMode="auto">
            <a:xfrm>
              <a:off x="1201" y="2583"/>
              <a:ext cx="78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600">
                  <a:solidFill>
                    <a:srgbClr val="000000"/>
                  </a:solidFill>
                </a:rPr>
                <a:t>Client module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25" name="Rectangle 31"/>
            <p:cNvSpPr>
              <a:spLocks noChangeArrowheads="1"/>
            </p:cNvSpPr>
            <p:nvPr/>
          </p:nvSpPr>
          <p:spPr bwMode="auto">
            <a:xfrm>
              <a:off x="3942" y="1767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32"/>
            <p:cNvSpPr>
              <a:spLocks noChangeArrowheads="1"/>
            </p:cNvSpPr>
            <p:nvPr/>
          </p:nvSpPr>
          <p:spPr bwMode="auto">
            <a:xfrm>
              <a:off x="4453" y="2324"/>
              <a:ext cx="85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600">
                  <a:solidFill>
                    <a:srgbClr val="000000"/>
                  </a:solidFill>
                </a:rPr>
                <a:t>Flat file service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27" name="Rectangle 33"/>
            <p:cNvSpPr>
              <a:spLocks noChangeArrowheads="1"/>
            </p:cNvSpPr>
            <p:nvPr/>
          </p:nvSpPr>
          <p:spPr bwMode="auto">
            <a:xfrm>
              <a:off x="3942" y="1339"/>
              <a:ext cx="1634" cy="38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34"/>
            <p:cNvSpPr>
              <a:spLocks noChangeArrowheads="1"/>
            </p:cNvSpPr>
            <p:nvPr/>
          </p:nvSpPr>
          <p:spPr bwMode="auto">
            <a:xfrm>
              <a:off x="4308" y="1499"/>
              <a:ext cx="95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GB" sz="1600">
                  <a:solidFill>
                    <a:srgbClr val="000000"/>
                  </a:solidFill>
                </a:rPr>
                <a:t>Directory service</a:t>
              </a:r>
              <a:endParaRPr lang="en-GB" sz="2400">
                <a:latin typeface="Times" charset="0"/>
              </a:endParaRPr>
            </a:p>
          </p:txBody>
        </p:sp>
        <p:sp>
          <p:nvSpPr>
            <p:cNvPr id="29" name="Rectangle 35"/>
            <p:cNvSpPr>
              <a:spLocks noChangeArrowheads="1"/>
            </p:cNvSpPr>
            <p:nvPr/>
          </p:nvSpPr>
          <p:spPr bwMode="auto">
            <a:xfrm>
              <a:off x="2353" y="2271"/>
              <a:ext cx="1558" cy="153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Oval 36"/>
            <p:cNvSpPr>
              <a:spLocks noChangeArrowheads="1"/>
            </p:cNvSpPr>
            <p:nvPr/>
          </p:nvSpPr>
          <p:spPr bwMode="auto">
            <a:xfrm>
              <a:off x="4553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Oval 37"/>
            <p:cNvSpPr>
              <a:spLocks noChangeArrowheads="1"/>
            </p:cNvSpPr>
            <p:nvPr/>
          </p:nvSpPr>
          <p:spPr bwMode="auto">
            <a:xfrm>
              <a:off x="4553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Oval 38"/>
            <p:cNvSpPr>
              <a:spLocks noChangeArrowheads="1"/>
            </p:cNvSpPr>
            <p:nvPr/>
          </p:nvSpPr>
          <p:spPr bwMode="auto">
            <a:xfrm>
              <a:off x="4553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Oval 39"/>
            <p:cNvSpPr>
              <a:spLocks noChangeArrowheads="1"/>
            </p:cNvSpPr>
            <p:nvPr/>
          </p:nvSpPr>
          <p:spPr bwMode="auto">
            <a:xfrm>
              <a:off x="4553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40"/>
            <p:cNvSpPr>
              <a:spLocks noChangeArrowheads="1"/>
            </p:cNvSpPr>
            <p:nvPr/>
          </p:nvSpPr>
          <p:spPr bwMode="auto">
            <a:xfrm>
              <a:off x="4721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Oval 41"/>
            <p:cNvSpPr>
              <a:spLocks noChangeArrowheads="1"/>
            </p:cNvSpPr>
            <p:nvPr/>
          </p:nvSpPr>
          <p:spPr bwMode="auto">
            <a:xfrm>
              <a:off x="4033" y="3310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Oval 42"/>
            <p:cNvSpPr>
              <a:spLocks noChangeArrowheads="1"/>
            </p:cNvSpPr>
            <p:nvPr/>
          </p:nvSpPr>
          <p:spPr bwMode="auto">
            <a:xfrm>
              <a:off x="4033" y="3279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Oval 43"/>
            <p:cNvSpPr>
              <a:spLocks noChangeArrowheads="1"/>
            </p:cNvSpPr>
            <p:nvPr/>
          </p:nvSpPr>
          <p:spPr bwMode="auto">
            <a:xfrm>
              <a:off x="4033" y="3248"/>
              <a:ext cx="413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Oval 44"/>
            <p:cNvSpPr>
              <a:spLocks noChangeArrowheads="1"/>
            </p:cNvSpPr>
            <p:nvPr/>
          </p:nvSpPr>
          <p:spPr bwMode="auto">
            <a:xfrm>
              <a:off x="4033" y="3203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45"/>
            <p:cNvSpPr>
              <a:spLocks noChangeArrowheads="1"/>
            </p:cNvSpPr>
            <p:nvPr/>
          </p:nvSpPr>
          <p:spPr bwMode="auto">
            <a:xfrm>
              <a:off x="4217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250947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</TotalTime>
  <Words>348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DISTRIBUTED FILE SYSTEMS </vt:lpstr>
      <vt:lpstr>Introduction </vt:lpstr>
      <vt:lpstr>Introduction </vt:lpstr>
      <vt:lpstr>Introduction </vt:lpstr>
      <vt:lpstr>Introduction </vt:lpstr>
      <vt:lpstr>Introduction </vt:lpstr>
      <vt:lpstr>File Service Architecture</vt:lpstr>
      <vt:lpstr>File Service Architecture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FILE SYSTEMS </dc:title>
  <dc:creator>Administrator</dc:creator>
  <cp:lastModifiedBy>Administrator</cp:lastModifiedBy>
  <cp:revision>1</cp:revision>
  <dcterms:created xsi:type="dcterms:W3CDTF">2013-11-18T11:38:14Z</dcterms:created>
  <dcterms:modified xsi:type="dcterms:W3CDTF">2013-11-18T11:43:33Z</dcterms:modified>
</cp:coreProperties>
</file>